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Georgia" panose="02040502050405020303" pitchFamily="18" charset="0"/>
      <p:regular r:id="rId28"/>
      <p:bold r:id="rId29"/>
      <p:italic r:id="rId30"/>
      <p:boldItalic r:id="rId31"/>
    </p:embeddedFont>
    <p:embeddedFont>
      <p:font typeface="Roboto" panose="020B0604020202020204" charset="0"/>
      <p:regular r:id="rId32"/>
      <p:bold r:id="rId33"/>
      <p:italic r:id="rId34"/>
      <p:boldItalic r:id="rId35"/>
    </p:embeddedFont>
    <p:embeddedFont>
      <p:font typeface="Trebuchet MS" panose="020B0603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02"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eople-inc.org/disabilities_services_home/respite_services/what_is_respite/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e50c004c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e50c004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Self: </a:t>
            </a:r>
            <a:endParaRPr/>
          </a:p>
          <a:p>
            <a:pPr marL="0" lvl="0" indent="0" algn="l" rtl="0">
              <a:spcBef>
                <a:spcPts val="0"/>
              </a:spcBef>
              <a:spcAft>
                <a:spcPts val="0"/>
              </a:spcAft>
              <a:buNone/>
            </a:pPr>
            <a:r>
              <a:rPr lang="en"/>
              <a:t>The purpose of this presentation is to talk to you about the Chisago Age Well Coalition, the mission of CAW and ways we are working together to help you access resources before a crisis occurs.  </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01bb94a4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01bb94a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en" sz="1800" i="1">
                <a:solidFill>
                  <a:schemeClr val="dk1"/>
                </a:solidFill>
                <a:latin typeface="Trebuchet MS"/>
                <a:ea typeface="Trebuchet MS"/>
                <a:cs typeface="Trebuchet MS"/>
                <a:sym typeface="Trebuchet MS"/>
              </a:rPr>
              <a:t> </a:t>
            </a:r>
            <a:r>
              <a:rPr lang="en" sz="1800" i="1">
                <a:solidFill>
                  <a:srgbClr val="FF0000"/>
                </a:solidFill>
                <a:latin typeface="Trebuchet MS"/>
                <a:ea typeface="Trebuchet MS"/>
                <a:cs typeface="Trebuchet MS"/>
                <a:sym typeface="Trebuchet MS"/>
              </a:rPr>
              <a:t>Keri will add memory care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e50c004c5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e50c004c5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accent1"/>
              </a:buClr>
              <a:buSzPts val="1800"/>
              <a:buFont typeface="Arial"/>
              <a:buChar char="▶"/>
            </a:pPr>
            <a:r>
              <a:rPr lang="en" sz="1200">
                <a:solidFill>
                  <a:schemeClr val="dk1"/>
                </a:solidFill>
              </a:rPr>
              <a:t>•The generation behind BB’s is significantly smaller (Generation X 1965-1979);  BUT, 80+ million comprise the Millennial generation (1982-2000) and outnumber the 75 million baby boomers.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Source: US Census Bureau www.census.gov</a:t>
            </a:r>
            <a:endParaRPr sz="1200"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e88e2e34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e88e2e3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e50c004c5_0_2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e50c004c5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you know about Senior LinkAge Line?</a:t>
            </a:r>
            <a:endParaRPr/>
          </a:p>
          <a:p>
            <a:pPr marL="0" lvl="0" indent="0" algn="l" rtl="0">
              <a:spcBef>
                <a:spcPts val="0"/>
              </a:spcBef>
              <a:spcAft>
                <a:spcPts val="0"/>
              </a:spcAft>
              <a:buNone/>
            </a:pPr>
            <a:r>
              <a:rPr lang="en"/>
              <a:t>SLL is more than just a call center.</a:t>
            </a:r>
            <a:endParaRPr/>
          </a:p>
          <a:p>
            <a:pPr marL="0" lvl="0" indent="0" algn="l" rtl="0">
              <a:spcBef>
                <a:spcPts val="0"/>
              </a:spcBef>
              <a:spcAft>
                <a:spcPts val="0"/>
              </a:spcAft>
              <a:buNone/>
            </a:pPr>
            <a:r>
              <a:rPr lang="en"/>
              <a:t>The Call center is open Mon-Fri 8am-4:30pm</a:t>
            </a:r>
            <a:endParaRPr/>
          </a:p>
          <a:p>
            <a:pPr marL="0" lvl="0" indent="0" algn="l" rtl="0">
              <a:spcBef>
                <a:spcPts val="0"/>
              </a:spcBef>
              <a:spcAft>
                <a:spcPts val="0"/>
              </a:spcAft>
              <a:buNone/>
            </a:pPr>
            <a:r>
              <a:rPr lang="en"/>
              <a:t>In our County we have a Senior LinkAge Line Advocate which means if needed you can meet in person for assistance with Medicare Health Plans and Finding Community Resources</a:t>
            </a:r>
            <a:endParaRPr/>
          </a:p>
          <a:p>
            <a:pPr marL="0" lvl="0" indent="0" algn="l" rtl="0">
              <a:spcBef>
                <a:spcPts val="0"/>
              </a:spcBef>
              <a:spcAft>
                <a:spcPts val="0"/>
              </a:spcAft>
              <a:buNone/>
            </a:pPr>
            <a:r>
              <a:rPr lang="en"/>
              <a:t>Part of the Chisago Age Well project there are three outreach sites in Southern Chisago County for people to meet with the SLL Advocate- Chisago County Community Center (North Branch Senior Center) in North branch, Chisago Lakes Area Library and Wyoming Area Giese Memorial Library.  </a:t>
            </a:r>
            <a:r>
              <a:rPr lang="en" i="1">
                <a:highlight>
                  <a:srgbClr val="FFFF00"/>
                </a:highlight>
              </a:rPr>
              <a:t>Comment on the Flyer for the sites</a:t>
            </a:r>
            <a:r>
              <a:rPr lang="en">
                <a:highlight>
                  <a:srgbClr val="FFFF00"/>
                </a:highlight>
              </a:rPr>
              <a:t>.   ???</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e50c004c5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e50c004c5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 about yourself or people you know.  Do you or others assist with any of the tasks listed?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e50c004c5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e50c004c5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who do you know who is a caregiver? </a:t>
            </a:r>
            <a:endParaRPr/>
          </a:p>
          <a:p>
            <a:pPr marL="0" lvl="0" indent="0" algn="l" rtl="0">
              <a:spcBef>
                <a:spcPts val="0"/>
              </a:spcBef>
              <a:spcAft>
                <a:spcPts val="0"/>
              </a:spcAft>
              <a:buNone/>
            </a:pPr>
            <a:r>
              <a:rPr lang="en"/>
              <a:t>Think about the questions we just asked. If you or someone you know does any of the tasks mentioned this is caregiving </a:t>
            </a:r>
            <a:endParaRPr/>
          </a:p>
          <a:p>
            <a:pPr marL="0" lvl="0" indent="0" algn="l" rtl="0">
              <a:spcBef>
                <a:spcPts val="0"/>
              </a:spcBef>
              <a:spcAft>
                <a:spcPts val="0"/>
              </a:spcAft>
              <a:buNone/>
            </a:pPr>
            <a:r>
              <a:rPr lang="en"/>
              <a:t>What are other tasks that a caregiver might help with?     Explain instrumental, emotional and informational.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e50c004c5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e50c004c5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Mention- </a:t>
            </a:r>
            <a:r>
              <a:rPr lang="en" b="1">
                <a:solidFill>
                  <a:schemeClr val="dk1"/>
                </a:solidFill>
              </a:rPr>
              <a:t>the Group Respite through Lakes &amp; Pines and Caregiver Consultation through Family Pathways </a:t>
            </a:r>
            <a:endParaRPr b="1">
              <a:solidFill>
                <a:schemeClr val="dk1"/>
              </a:solidFill>
            </a:endParaRPr>
          </a:p>
          <a:p>
            <a:pPr marL="0" lvl="0" indent="0" algn="l" rtl="0">
              <a:spcBef>
                <a:spcPts val="0"/>
              </a:spcBef>
              <a:spcAft>
                <a:spcPts val="0"/>
              </a:spcAft>
              <a:buNone/>
            </a:pPr>
            <a:r>
              <a:rPr lang="en" sz="1200"/>
              <a:t>In Minnesota we have a unique service.  Professional staff that assist the caregiver.  Family Pathways is the provider for southern Chisago County.   The best place to call for resources is SLL. </a:t>
            </a:r>
            <a:endParaRPr sz="1200"/>
          </a:p>
          <a:p>
            <a:pPr marL="457200" lvl="0" indent="-304800" algn="l" rtl="0">
              <a:spcBef>
                <a:spcPts val="0"/>
              </a:spcBef>
              <a:spcAft>
                <a:spcPts val="0"/>
              </a:spcAft>
              <a:buSzPts val="1200"/>
              <a:buAutoNum type="arabicPeriod"/>
            </a:pPr>
            <a:r>
              <a:rPr lang="en" sz="1200" u="sng"/>
              <a:t>Caregiver Consultants</a:t>
            </a:r>
            <a:r>
              <a:rPr lang="en" sz="1200"/>
              <a:t>- </a:t>
            </a:r>
            <a:r>
              <a:rPr lang="en" sz="1200">
                <a:solidFill>
                  <a:schemeClr val="dk1"/>
                </a:solidFill>
              </a:rPr>
              <a:t>can help you: </a:t>
            </a:r>
            <a:r>
              <a:rPr lang="en" sz="1200" i="1">
                <a:solidFill>
                  <a:schemeClr val="dk1"/>
                </a:solidFill>
              </a:rPr>
              <a:t> From MBA website  </a:t>
            </a:r>
            <a:endParaRPr sz="1200" i="1">
              <a:solidFill>
                <a:schemeClr val="dk1"/>
              </a:solidFill>
            </a:endParaRPr>
          </a:p>
          <a:p>
            <a:pPr marL="914400" lvl="1" indent="-304800" algn="l" rtl="0">
              <a:spcBef>
                <a:spcPts val="0"/>
              </a:spcBef>
              <a:spcAft>
                <a:spcPts val="0"/>
              </a:spcAft>
              <a:buSzPts val="1200"/>
              <a:buAutoNum type="alphaLcPeriod"/>
            </a:pPr>
            <a:r>
              <a:rPr lang="en" sz="1200">
                <a:solidFill>
                  <a:schemeClr val="dk1"/>
                </a:solidFill>
              </a:rPr>
              <a:t>Look at your situation and identify issues of concern to you</a:t>
            </a:r>
            <a:endParaRPr sz="1200">
              <a:solidFill>
                <a:schemeClr val="dk1"/>
              </a:solidFill>
            </a:endParaRPr>
          </a:p>
          <a:p>
            <a:pPr marL="914400" lvl="1" indent="-304800" algn="l" rtl="0">
              <a:spcBef>
                <a:spcPts val="0"/>
              </a:spcBef>
              <a:spcAft>
                <a:spcPts val="0"/>
              </a:spcAft>
              <a:buClr>
                <a:schemeClr val="dk1"/>
              </a:buClr>
              <a:buSzPts val="1200"/>
              <a:buAutoNum type="alphaLcPeriod"/>
            </a:pPr>
            <a:r>
              <a:rPr lang="en" sz="1200">
                <a:solidFill>
                  <a:schemeClr val="dk1"/>
                </a:solidFill>
              </a:rPr>
              <a:t>Find solutions to problems</a:t>
            </a:r>
            <a:endParaRPr sz="1200">
              <a:solidFill>
                <a:schemeClr val="dk1"/>
              </a:solidFill>
            </a:endParaRPr>
          </a:p>
          <a:p>
            <a:pPr marL="914400" lvl="1" indent="-304800" algn="l" rtl="0">
              <a:spcBef>
                <a:spcPts val="0"/>
              </a:spcBef>
              <a:spcAft>
                <a:spcPts val="0"/>
              </a:spcAft>
              <a:buClr>
                <a:schemeClr val="dk1"/>
              </a:buClr>
              <a:buSzPts val="1200"/>
              <a:buAutoNum type="alphaLcPeriod"/>
            </a:pPr>
            <a:r>
              <a:rPr lang="en" sz="1200">
                <a:solidFill>
                  <a:schemeClr val="dk1"/>
                </a:solidFill>
              </a:rPr>
              <a:t> Feel more in control</a:t>
            </a:r>
            <a:endParaRPr sz="1200">
              <a:solidFill>
                <a:schemeClr val="dk1"/>
              </a:solidFill>
            </a:endParaRPr>
          </a:p>
          <a:p>
            <a:pPr marL="914400" lvl="1" indent="-304800" algn="l" rtl="0">
              <a:spcBef>
                <a:spcPts val="0"/>
              </a:spcBef>
              <a:spcAft>
                <a:spcPts val="0"/>
              </a:spcAft>
              <a:buClr>
                <a:schemeClr val="dk1"/>
              </a:buClr>
              <a:buSzPts val="1200"/>
              <a:buAutoNum type="alphaLcPeriod"/>
            </a:pPr>
            <a:r>
              <a:rPr lang="en" sz="1200">
                <a:solidFill>
                  <a:schemeClr val="dk1"/>
                </a:solidFill>
              </a:rPr>
              <a:t> Find resources to assist you in providing care </a:t>
            </a:r>
            <a:endParaRPr sz="1200"/>
          </a:p>
          <a:p>
            <a:pPr marL="0" lvl="0" indent="0" algn="l" rtl="0">
              <a:spcBef>
                <a:spcPts val="0"/>
              </a:spcBef>
              <a:spcAft>
                <a:spcPts val="0"/>
              </a:spcAft>
              <a:buNone/>
            </a:pPr>
            <a:r>
              <a:rPr lang="en" sz="1200"/>
              <a:t>2.   </a:t>
            </a:r>
            <a:r>
              <a:rPr lang="en" sz="1200" u="sng"/>
              <a:t>Support Groups</a:t>
            </a:r>
            <a:r>
              <a:rPr lang="en" sz="1200"/>
              <a:t>- There are various support groups in the region.  Family Pathways Caregiver Consultants offer groups within the region. </a:t>
            </a:r>
            <a:endParaRPr sz="1200"/>
          </a:p>
          <a:p>
            <a:pPr marL="0" lvl="0" indent="0" algn="l" rtl="0">
              <a:spcBef>
                <a:spcPts val="0"/>
              </a:spcBef>
              <a:spcAft>
                <a:spcPts val="0"/>
              </a:spcAft>
              <a:buNone/>
            </a:pPr>
            <a:r>
              <a:rPr lang="en" sz="1200"/>
              <a:t>3. </a:t>
            </a:r>
            <a:r>
              <a:rPr lang="en" sz="1200" u="sng"/>
              <a:t>Education</a:t>
            </a:r>
            <a:endParaRPr sz="1200" u="sng"/>
          </a:p>
          <a:p>
            <a:pPr marL="457200" lvl="0" indent="-304800" algn="l" rtl="0">
              <a:spcBef>
                <a:spcPts val="0"/>
              </a:spcBef>
              <a:spcAft>
                <a:spcPts val="0"/>
              </a:spcAft>
              <a:buSzPts val="1200"/>
              <a:buChar char="●"/>
            </a:pPr>
            <a:r>
              <a:rPr lang="en" sz="1200" i="1"/>
              <a:t>Powerful Tools for Caregivers</a:t>
            </a:r>
            <a:r>
              <a:rPr lang="en" sz="1200"/>
              <a:t>--</a:t>
            </a:r>
            <a:r>
              <a:rPr lang="en" sz="1200" i="1">
                <a:solidFill>
                  <a:schemeClr val="dk1"/>
                </a:solidFill>
              </a:rPr>
              <a:t>Classes can be found at www.cmcoa.org- calendar</a:t>
            </a:r>
            <a:endParaRPr sz="1200" i="1"/>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highlight>
                  <a:srgbClr val="FFFFFF"/>
                </a:highlight>
              </a:rPr>
              <a:t>Powerful Tools for Caregivers</a:t>
            </a:r>
            <a:r>
              <a:rPr lang="en" sz="1200" baseline="30000">
                <a:solidFill>
                  <a:schemeClr val="dk1"/>
                </a:solidFill>
                <a:highlight>
                  <a:srgbClr val="FFFFFF"/>
                </a:highlight>
              </a:rPr>
              <a:t>®</a:t>
            </a:r>
            <a:r>
              <a:rPr lang="en" sz="1200">
                <a:solidFill>
                  <a:schemeClr val="dk1"/>
                </a:solidFill>
                <a:highlight>
                  <a:srgbClr val="FFFFFF"/>
                </a:highlight>
              </a:rPr>
              <a:t> is an education program to help family and friends caring for older adults with long-term health conditions (e.g., stroke, Alzheimer’s, Parkinson’s disease, and others).</a:t>
            </a:r>
            <a:endParaRPr sz="1200">
              <a:solidFill>
                <a:schemeClr val="dk1"/>
              </a:solidFill>
              <a:highlight>
                <a:srgbClr val="FFFFFF"/>
              </a:highlight>
            </a:endParaRPr>
          </a:p>
          <a:p>
            <a:pPr marL="457200" lvl="0" indent="0" algn="l" rtl="0">
              <a:lnSpc>
                <a:spcPct val="115000"/>
              </a:lnSpc>
              <a:spcBef>
                <a:spcPts val="0"/>
              </a:spcBef>
              <a:spcAft>
                <a:spcPts val="0"/>
              </a:spcAft>
              <a:buNone/>
            </a:pPr>
            <a:r>
              <a:rPr lang="en" sz="1200">
                <a:solidFill>
                  <a:schemeClr val="dk1"/>
                </a:solidFill>
                <a:highlight>
                  <a:srgbClr val="FFFFFF"/>
                </a:highlight>
              </a:rPr>
              <a:t>Powerful Tools helps caregivers develop skills and confidence to better care for themselves while caring for others. It is a six-week series led by trained facilitators using a standardized curriculum. The weekly topics range from reducing your stress to communicating in challenging situation and mastering </a:t>
            </a:r>
            <a:endParaRPr sz="1200"/>
          </a:p>
          <a:p>
            <a:pPr marL="0" lvl="0" indent="0" algn="l" rtl="0">
              <a:spcBef>
                <a:spcPts val="1200"/>
              </a:spcBef>
              <a:spcAft>
                <a:spcPts val="0"/>
              </a:spcAft>
              <a:buNone/>
            </a:pPr>
            <a:endParaRPr sz="1200"/>
          </a:p>
          <a:p>
            <a:pPr marL="0" lvl="0" indent="0" algn="l" rtl="0">
              <a:spcBef>
                <a:spcPts val="0"/>
              </a:spcBef>
              <a:spcAft>
                <a:spcPts val="0"/>
              </a:spcAft>
              <a:buNone/>
            </a:pPr>
            <a:r>
              <a:rPr lang="en" sz="1200" u="sng"/>
              <a:t>4. Respite Services-  8n</a:t>
            </a:r>
            <a:endParaRPr sz="1200" u="sng"/>
          </a:p>
          <a:p>
            <a:pPr marL="0" lvl="0" indent="0" algn="l" rtl="0">
              <a:spcBef>
                <a:spcPts val="0"/>
              </a:spcBef>
              <a:spcAft>
                <a:spcPts val="0"/>
              </a:spcAft>
              <a:buNone/>
            </a:pPr>
            <a:r>
              <a:rPr lang="en" sz="1200" b="1">
                <a:solidFill>
                  <a:srgbClr val="222222"/>
                </a:solidFill>
                <a:highlight>
                  <a:srgbClr val="FFFFFF"/>
                </a:highlight>
              </a:rPr>
              <a:t>Respite care</a:t>
            </a:r>
            <a:r>
              <a:rPr lang="en" sz="1200">
                <a:solidFill>
                  <a:srgbClr val="222222"/>
                </a:solidFill>
                <a:highlight>
                  <a:srgbClr val="FFFFFF"/>
                </a:highlight>
              </a:rPr>
              <a:t> is an essential part of the overall support that families may need to keep their family member with a disability at home. The word "</a:t>
            </a:r>
            <a:r>
              <a:rPr lang="en" sz="1200" b="1">
                <a:solidFill>
                  <a:srgbClr val="222222"/>
                </a:solidFill>
                <a:highlight>
                  <a:srgbClr val="FFFFFF"/>
                </a:highlight>
              </a:rPr>
              <a:t>respite</a:t>
            </a:r>
            <a:r>
              <a:rPr lang="en" sz="1200">
                <a:solidFill>
                  <a:srgbClr val="222222"/>
                </a:solidFill>
                <a:highlight>
                  <a:srgbClr val="FFFFFF"/>
                </a:highlight>
              </a:rPr>
              <a:t>" means to take a break from the daily challenges of caring for a child or a parent with special needs. It can be planned for a few hours or for as long as a weekend. </a:t>
            </a:r>
            <a:r>
              <a:rPr lang="en" sz="1200" u="sng">
                <a:solidFill>
                  <a:schemeClr val="hlink"/>
                </a:solidFill>
                <a:highlight>
                  <a:srgbClr val="FFFFFF"/>
                </a:highlight>
                <a:hlinkClick r:id="rId3"/>
              </a:rPr>
              <a:t>https://www.people-inc.org/disabilities_services_home/respite_services/what_is_respite/index.html</a:t>
            </a:r>
            <a:r>
              <a:rPr lang="en" sz="1200">
                <a:solidFill>
                  <a:srgbClr val="222222"/>
                </a:solidFill>
                <a:highlight>
                  <a:srgbClr val="FFFFFF"/>
                </a:highlight>
              </a:rPr>
              <a:t>. </a:t>
            </a:r>
            <a:endParaRPr sz="1200">
              <a:solidFill>
                <a:srgbClr val="222222"/>
              </a:solidFill>
              <a:highlight>
                <a:srgbClr val="FFFFFF"/>
              </a:highlight>
            </a:endParaRPr>
          </a:p>
          <a:p>
            <a:pPr marL="0" lvl="0" indent="0" algn="l" rtl="0">
              <a:spcBef>
                <a:spcPts val="0"/>
              </a:spcBef>
              <a:spcAft>
                <a:spcPts val="0"/>
              </a:spcAft>
              <a:buNone/>
            </a:pPr>
            <a:endParaRPr sz="1200">
              <a:solidFill>
                <a:srgbClr val="222222"/>
              </a:solidFill>
              <a:highlight>
                <a:srgbClr val="FFFFFF"/>
              </a:highlight>
            </a:endParaRPr>
          </a:p>
          <a:p>
            <a:pPr marL="457200" lvl="0" indent="-304800" algn="l" rtl="0">
              <a:spcBef>
                <a:spcPts val="0"/>
              </a:spcBef>
              <a:spcAft>
                <a:spcPts val="0"/>
              </a:spcAft>
              <a:buSzPts val="1200"/>
              <a:buChar char="●"/>
            </a:pPr>
            <a:r>
              <a:rPr lang="en" sz="1200"/>
              <a:t>In Home and Community Respite- Contact SLL  In Southern Chisago county two providers that offer services are Lake &amp; Pines- Group respite and Family Pathways -In Home Respite.  There are other types of in-home and facility respite services contact SLL to request resources.</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e50c004c5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e50c004c5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0d872a5c8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0d872a5c8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33bcd4ef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433bcd4e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Clr>
                <a:schemeClr val="dk1"/>
              </a:buClr>
              <a:buSzPts val="1100"/>
              <a:buFont typeface="Arial"/>
              <a:buNone/>
            </a:pPr>
            <a:r>
              <a:rPr lang="en" sz="1400" i="1" u="sng">
                <a:solidFill>
                  <a:srgbClr val="FF0000"/>
                </a:solidFill>
                <a:latin typeface="Trebuchet MS"/>
                <a:ea typeface="Trebuchet MS"/>
                <a:cs typeface="Trebuchet MS"/>
                <a:sym typeface="Trebuchet MS"/>
              </a:rPr>
              <a:t>T</a:t>
            </a:r>
            <a:r>
              <a:rPr lang="en" sz="1400" b="1" i="1" u="sng">
                <a:solidFill>
                  <a:srgbClr val="FF0000"/>
                </a:solidFill>
                <a:latin typeface="Trebuchet MS"/>
                <a:ea typeface="Trebuchet MS"/>
                <a:cs typeface="Trebuchet MS"/>
                <a:sym typeface="Trebuchet MS"/>
              </a:rPr>
              <a:t>ake out numbers confirm on website to see and refer them to website rebecca will check website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e50c004c5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e50c004c5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can see Minnesota and Chisago County are in line with the National % of individuals 65 and older.  But what about the future?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0d872a5c8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0d872a5c8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There are copies of the Quick Reference Guide for you to take with you.  The goal is to get this information to community businesses and consumers. This slide shows the resource categories the quick guide currently lists.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df7d9719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df7d9719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Meet the Team.  The Volunteer Community Connectors work closely with the Chisago Age Well Coalition. They assist with subcommittees to implement the the mission and goals.  Most importantly we are offering presentation such as today to get the word out of the exciting things happening through the Coalition and getting people connected.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60d872a5c8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60d872a5c8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Feedback from community members who have participated in Dine &amp; Discover events</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e336122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5e336122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goals of the CAW coalition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03890304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03890304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a sign-up sheet if you are interested in future events, information on the coalition or presentations to additional groups in the area. How to get involved: provide supports- inkind, donations, funding ideas- grants.   Mention upcoming events.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e50c004c5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e50c004c5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e50c004c5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e50c004c5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u="sng">
                <a:solidFill>
                  <a:schemeClr val="dk1"/>
                </a:solidFill>
              </a:rPr>
              <a:t>Stats from AARP </a:t>
            </a:r>
            <a:endParaRPr sz="1200" u="sng">
              <a:solidFill>
                <a:schemeClr val="dk1"/>
              </a:solidFill>
            </a:endParaRPr>
          </a:p>
          <a:p>
            <a:pPr marL="0" lvl="0" indent="0" algn="l" rtl="0">
              <a:lnSpc>
                <a:spcPct val="115000"/>
              </a:lnSpc>
              <a:spcBef>
                <a:spcPts val="0"/>
              </a:spcBef>
              <a:spcAft>
                <a:spcPts val="0"/>
              </a:spcAft>
              <a:buNone/>
            </a:pPr>
            <a:endParaRPr sz="1200" u="sng">
              <a:solidFill>
                <a:srgbClr val="FF0000"/>
              </a:solidFill>
            </a:endParaRPr>
          </a:p>
          <a:p>
            <a:pPr marL="457200" lvl="0" indent="-342900" algn="l" rtl="0">
              <a:lnSpc>
                <a:spcPct val="115000"/>
              </a:lnSpc>
              <a:spcBef>
                <a:spcPts val="0"/>
              </a:spcBef>
              <a:spcAft>
                <a:spcPts val="0"/>
              </a:spcAft>
              <a:buClr>
                <a:schemeClr val="accent1"/>
              </a:buClr>
              <a:buSzPts val="1800"/>
              <a:buFont typeface="Arial"/>
              <a:buChar char="▶"/>
            </a:pPr>
            <a:r>
              <a:rPr lang="en" sz="1200">
                <a:solidFill>
                  <a:schemeClr val="dk1"/>
                </a:solidFill>
              </a:rPr>
              <a:t>•76 million baby boomers began reaching the age of 65 in 2014 at the rate of 10,000 per day (Big Lake, Little Canada, North Branch, Arden Hills or Fairmont) 1946-1964</a:t>
            </a:r>
            <a:endParaRPr sz="1200">
              <a:solidFill>
                <a:schemeClr val="dk1"/>
              </a:solidFill>
            </a:endParaRPr>
          </a:p>
          <a:p>
            <a:pPr marL="457200" lvl="0" indent="-342900" algn="l" rtl="0">
              <a:lnSpc>
                <a:spcPct val="115000"/>
              </a:lnSpc>
              <a:spcBef>
                <a:spcPts val="0"/>
              </a:spcBef>
              <a:spcAft>
                <a:spcPts val="0"/>
              </a:spcAft>
              <a:buClr>
                <a:schemeClr val="accent1"/>
              </a:buClr>
              <a:buSzPts val="1800"/>
              <a:buFont typeface="Arial"/>
              <a:buChar char="▶"/>
            </a:pPr>
            <a:r>
              <a:rPr lang="en" sz="1200">
                <a:solidFill>
                  <a:schemeClr val="dk1"/>
                </a:solidFill>
              </a:rPr>
              <a:t>•</a:t>
            </a:r>
            <a:r>
              <a:rPr lang="en" sz="1200" i="1">
                <a:solidFill>
                  <a:schemeClr val="dk1"/>
                </a:solidFill>
              </a:rPr>
              <a:t>They have changed our culture at every stage of their aging process (Ask audience to share their observations of changes and growth from 1946 to the present)</a:t>
            </a:r>
            <a:endParaRPr sz="1200" i="1">
              <a:solidFill>
                <a:schemeClr val="dk1"/>
              </a:solidFill>
            </a:endParaRPr>
          </a:p>
          <a:p>
            <a:pPr marL="457200" lvl="0" indent="-342900" algn="l" rtl="0">
              <a:lnSpc>
                <a:spcPct val="115000"/>
              </a:lnSpc>
              <a:spcBef>
                <a:spcPts val="0"/>
              </a:spcBef>
              <a:spcAft>
                <a:spcPts val="0"/>
              </a:spcAft>
              <a:buClr>
                <a:schemeClr val="accent1"/>
              </a:buClr>
              <a:buSzPts val="1800"/>
              <a:buFont typeface="Arial"/>
              <a:buChar char="▶"/>
            </a:pPr>
            <a:r>
              <a:rPr lang="en" sz="1200">
                <a:solidFill>
                  <a:schemeClr val="dk1"/>
                </a:solidFill>
              </a:rPr>
              <a:t>•We can only imagine the changes that will occur in the next 50+ years</a:t>
            </a:r>
            <a:endParaRPr sz="1200">
              <a:solidFill>
                <a:schemeClr val="dk1"/>
              </a:solidFill>
            </a:endParaRPr>
          </a:p>
          <a:p>
            <a:pPr marL="457200" lvl="0" indent="-342900" algn="l" rtl="0">
              <a:lnSpc>
                <a:spcPct val="115000"/>
              </a:lnSpc>
              <a:spcBef>
                <a:spcPts val="0"/>
              </a:spcBef>
              <a:spcAft>
                <a:spcPts val="0"/>
              </a:spcAft>
              <a:buClr>
                <a:schemeClr val="accent1"/>
              </a:buClr>
              <a:buSzPts val="1800"/>
              <a:buFont typeface="Arial"/>
              <a:buChar char="▶"/>
            </a:pPr>
            <a:r>
              <a:rPr lang="en" sz="1200">
                <a:solidFill>
                  <a:schemeClr val="dk1"/>
                </a:solidFill>
              </a:rPr>
              <a:t>•All of us (families, communities, health care, business, education, government, non-profit organizations, etc.) will be affected</a:t>
            </a:r>
            <a:endParaRPr sz="1200">
              <a:solidFill>
                <a:schemeClr val="dk1"/>
              </a:solidFill>
            </a:endParaRPr>
          </a:p>
          <a:p>
            <a:pPr marL="457200" lvl="0" indent="-342900" algn="l" rtl="0">
              <a:lnSpc>
                <a:spcPct val="115000"/>
              </a:lnSpc>
              <a:spcBef>
                <a:spcPts val="0"/>
              </a:spcBef>
              <a:spcAft>
                <a:spcPts val="0"/>
              </a:spcAft>
              <a:buClr>
                <a:schemeClr val="accent1"/>
              </a:buClr>
              <a:buSzPts val="1800"/>
              <a:buFont typeface="Arial"/>
              <a:buChar char="▶"/>
            </a:pPr>
            <a:r>
              <a:rPr lang="en" sz="1200">
                <a:solidFill>
                  <a:schemeClr val="dk1"/>
                </a:solidFill>
              </a:rPr>
              <a:t>•The generation behind BB’s is significantly smaller (Generation X 1965-1979);  BUT, 80+ million comprise the Millennial generation (1982-2000) and outnumber the 75 million baby boomers. </a:t>
            </a:r>
            <a:endParaRPr sz="1200">
              <a:solidFill>
                <a:schemeClr val="dk1"/>
              </a:solidFill>
            </a:endParaRPr>
          </a:p>
          <a:p>
            <a:pPr marL="0" lvl="0" indent="0" algn="l" rtl="0">
              <a:lnSpc>
                <a:spcPct val="115000"/>
              </a:lnSpc>
              <a:spcBef>
                <a:spcPts val="0"/>
              </a:spcBef>
              <a:spcAft>
                <a:spcPts val="0"/>
              </a:spcAft>
              <a:buNone/>
            </a:pPr>
            <a:r>
              <a:rPr lang="en" sz="1200" b="1">
                <a:solidFill>
                  <a:schemeClr val="dk1"/>
                </a:solidFill>
              </a:rPr>
              <a:t>Source: US Census Bureau www.census.gov</a:t>
            </a:r>
            <a:endParaRPr sz="1200" b="1">
              <a:solidFill>
                <a:schemeClr val="dk1"/>
              </a:solidFill>
            </a:endParaRPr>
          </a:p>
          <a:p>
            <a:pPr marL="0" lvl="0" indent="0" algn="l" rtl="0">
              <a:lnSpc>
                <a:spcPct val="150000"/>
              </a:lnSpc>
              <a:spcBef>
                <a:spcPts val="1000"/>
              </a:spcBef>
              <a:spcAft>
                <a:spcPts val="0"/>
              </a:spcAft>
              <a:buNone/>
            </a:pPr>
            <a:r>
              <a:rPr lang="en" sz="1800">
                <a:solidFill>
                  <a:srgbClr val="212D32"/>
                </a:solidFill>
              </a:rPr>
              <a:t> </a:t>
            </a:r>
            <a:endParaRPr sz="1800">
              <a:solidFill>
                <a:srgbClr val="212D32"/>
              </a:solidFill>
            </a:endParaRPr>
          </a:p>
          <a:p>
            <a:pPr marL="457200" lvl="0" indent="-342900" algn="l" rtl="0">
              <a:lnSpc>
                <a:spcPct val="150000"/>
              </a:lnSpc>
              <a:spcBef>
                <a:spcPts val="1000"/>
              </a:spcBef>
              <a:spcAft>
                <a:spcPts val="0"/>
              </a:spcAft>
              <a:buClr>
                <a:schemeClr val="accent1"/>
              </a:buClr>
              <a:buSzPts val="1800"/>
              <a:buFont typeface="Arial"/>
              <a:buChar char="▶"/>
            </a:pPr>
            <a:r>
              <a:rPr lang="en" sz="1800">
                <a:solidFill>
                  <a:srgbClr val="212D32"/>
                </a:solidFill>
              </a:rPr>
              <a:t>Our life expectancy is increasing</a:t>
            </a:r>
            <a:endParaRPr sz="1800">
              <a:solidFill>
                <a:srgbClr val="212D32"/>
              </a:solidFill>
            </a:endParaRPr>
          </a:p>
          <a:p>
            <a:pPr marL="457200" lvl="0" indent="-342900" algn="l" rtl="0">
              <a:lnSpc>
                <a:spcPct val="150000"/>
              </a:lnSpc>
              <a:spcBef>
                <a:spcPts val="0"/>
              </a:spcBef>
              <a:spcAft>
                <a:spcPts val="0"/>
              </a:spcAft>
              <a:buClr>
                <a:schemeClr val="accent1"/>
              </a:buClr>
              <a:buSzPts val="1800"/>
              <a:buFont typeface="Arial"/>
              <a:buChar char="▶"/>
            </a:pPr>
            <a:r>
              <a:rPr lang="en" sz="1800">
                <a:solidFill>
                  <a:srgbClr val="212D32"/>
                </a:solidFill>
              </a:rPr>
              <a:t>Chronic diseases are more prevalent</a:t>
            </a:r>
            <a:endParaRPr sz="1800">
              <a:solidFill>
                <a:srgbClr val="212D32"/>
              </a:solidFill>
            </a:endParaRPr>
          </a:p>
          <a:p>
            <a:pPr marL="457200" lvl="0" indent="-342900" algn="l" rtl="0">
              <a:lnSpc>
                <a:spcPct val="150000"/>
              </a:lnSpc>
              <a:spcBef>
                <a:spcPts val="0"/>
              </a:spcBef>
              <a:spcAft>
                <a:spcPts val="0"/>
              </a:spcAft>
              <a:buClr>
                <a:schemeClr val="accent1"/>
              </a:buClr>
              <a:buSzPts val="1800"/>
              <a:buFont typeface="Arial"/>
              <a:buChar char="▶"/>
            </a:pPr>
            <a:r>
              <a:rPr lang="en" sz="1800">
                <a:solidFill>
                  <a:srgbClr val="212D32"/>
                </a:solidFill>
              </a:rPr>
              <a:t>Increased awareness of mental health conditions</a:t>
            </a:r>
            <a:endParaRPr sz="1800">
              <a:solidFill>
                <a:srgbClr val="212D32"/>
              </a:solidFill>
            </a:endParaRPr>
          </a:p>
          <a:p>
            <a:pPr marL="457200" lvl="0" indent="-342900" algn="l" rtl="0">
              <a:lnSpc>
                <a:spcPct val="150000"/>
              </a:lnSpc>
              <a:spcBef>
                <a:spcPts val="0"/>
              </a:spcBef>
              <a:spcAft>
                <a:spcPts val="0"/>
              </a:spcAft>
              <a:buClr>
                <a:schemeClr val="accent1"/>
              </a:buClr>
              <a:buSzPts val="1800"/>
              <a:buFont typeface="Arial"/>
              <a:buChar char="▶"/>
            </a:pPr>
            <a:r>
              <a:rPr lang="en" sz="1800">
                <a:solidFill>
                  <a:srgbClr val="212D32"/>
                </a:solidFill>
              </a:rPr>
              <a:t>Importance of family caregivers</a:t>
            </a:r>
            <a:endParaRPr sz="1800">
              <a:solidFill>
                <a:srgbClr val="212D32"/>
              </a:solidFill>
            </a:endParaRPr>
          </a:p>
          <a:p>
            <a:pPr marL="457200" lvl="0" indent="-342900" algn="l" rtl="0">
              <a:lnSpc>
                <a:spcPct val="150000"/>
              </a:lnSpc>
              <a:spcBef>
                <a:spcPts val="0"/>
              </a:spcBef>
              <a:spcAft>
                <a:spcPts val="0"/>
              </a:spcAft>
              <a:buClr>
                <a:schemeClr val="accent1"/>
              </a:buClr>
              <a:buSzPts val="1800"/>
              <a:buFont typeface="Arial"/>
              <a:buChar char="▶"/>
            </a:pPr>
            <a:r>
              <a:rPr lang="en" sz="1800">
                <a:solidFill>
                  <a:srgbClr val="212D32"/>
                </a:solidFill>
              </a:rPr>
              <a:t>Dementia is affecting more of us</a:t>
            </a:r>
            <a:endParaRPr sz="1800">
              <a:solidFill>
                <a:srgbClr val="212D32"/>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e50c004c5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e50c004c5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Georgia"/>
                <a:ea typeface="Georgia"/>
                <a:cs typeface="Georgia"/>
                <a:sym typeface="Georgia"/>
              </a:rPr>
              <a:t>In 2016, a group of community providers that serve older adults took part in discussions led by </a:t>
            </a:r>
            <a:r>
              <a:rPr lang="en" sz="1200" u="sng">
                <a:solidFill>
                  <a:schemeClr val="dk1"/>
                </a:solidFill>
                <a:latin typeface="Georgia"/>
                <a:ea typeface="Georgia"/>
                <a:cs typeface="Georgia"/>
                <a:sym typeface="Georgia"/>
              </a:rPr>
              <a:t>Collective Action Lab</a:t>
            </a:r>
            <a:r>
              <a:rPr lang="en" sz="1200">
                <a:solidFill>
                  <a:schemeClr val="dk1"/>
                </a:solidFill>
                <a:latin typeface="Georgia"/>
                <a:ea typeface="Georgia"/>
                <a:cs typeface="Georgia"/>
                <a:sym typeface="Georgia"/>
              </a:rPr>
              <a:t> as part of a </a:t>
            </a:r>
            <a:r>
              <a:rPr lang="en" sz="1200" u="sng">
                <a:solidFill>
                  <a:schemeClr val="dk1"/>
                </a:solidFill>
                <a:latin typeface="Georgia"/>
                <a:ea typeface="Georgia"/>
                <a:cs typeface="Georgia"/>
                <a:sym typeface="Georgia"/>
              </a:rPr>
              <a:t>Silos to Circles</a:t>
            </a:r>
            <a:r>
              <a:rPr lang="en" sz="1200">
                <a:solidFill>
                  <a:schemeClr val="dk1"/>
                </a:solidFill>
                <a:latin typeface="Georgia"/>
                <a:ea typeface="Georgia"/>
                <a:cs typeface="Georgia"/>
                <a:sym typeface="Georgia"/>
              </a:rPr>
              <a:t> initiative. The group discovered that, while substantial services for older adults exist, knowledge of available services was lacking.  </a:t>
            </a:r>
            <a:r>
              <a:rPr lang="en" sz="1200">
                <a:solidFill>
                  <a:srgbClr val="FF0000"/>
                </a:solidFill>
                <a:latin typeface="Georgia"/>
                <a:ea typeface="Georgia"/>
                <a:cs typeface="Georgia"/>
                <a:sym typeface="Georgia"/>
              </a:rPr>
              <a:t>Outcomes- main concerns were isolation and /or lack of socialization, would primarily seek guidance in resources from their Dr. or Faith community.</a:t>
            </a:r>
            <a:endParaRPr sz="1200">
              <a:solidFill>
                <a:srgbClr val="FF0000"/>
              </a:solidFill>
              <a:latin typeface="Georgia"/>
              <a:ea typeface="Georgia"/>
              <a:cs typeface="Georgia"/>
              <a:sym typeface="Georgia"/>
            </a:endParaRPr>
          </a:p>
          <a:p>
            <a:pPr marL="457200" lvl="0" indent="-304800" algn="l" rtl="0">
              <a:lnSpc>
                <a:spcPct val="115000"/>
              </a:lnSpc>
              <a:spcBef>
                <a:spcPts val="0"/>
              </a:spcBef>
              <a:spcAft>
                <a:spcPts val="0"/>
              </a:spcAft>
              <a:buClr>
                <a:schemeClr val="dk1"/>
              </a:buClr>
              <a:buSzPts val="1200"/>
              <a:buFont typeface="Georgia"/>
              <a:buChar char="●"/>
            </a:pPr>
            <a:r>
              <a:rPr lang="en" sz="1200" u="sng">
                <a:solidFill>
                  <a:schemeClr val="dk1"/>
                </a:solidFill>
                <a:latin typeface="Georgia"/>
                <a:ea typeface="Georgia"/>
                <a:cs typeface="Georgia"/>
                <a:sym typeface="Georgia"/>
              </a:rPr>
              <a:t>Completed Surveys-with Older adults and Caregivers</a:t>
            </a:r>
            <a:r>
              <a:rPr lang="en" sz="1200">
                <a:solidFill>
                  <a:schemeClr val="dk1"/>
                </a:solidFill>
                <a:latin typeface="Georgia"/>
                <a:ea typeface="Georgia"/>
                <a:cs typeface="Georgia"/>
                <a:sym typeface="Georgia"/>
              </a:rPr>
              <a:t> </a:t>
            </a:r>
            <a:endParaRPr sz="1200">
              <a:solidFill>
                <a:schemeClr val="dk1"/>
              </a:solidFill>
              <a:latin typeface="Georgia"/>
              <a:ea typeface="Georgia"/>
              <a:cs typeface="Georgia"/>
              <a:sym typeface="Georgia"/>
            </a:endParaRPr>
          </a:p>
          <a:p>
            <a:pPr marL="914400" lvl="1" indent="-304800" algn="l" rtl="0">
              <a:lnSpc>
                <a:spcPct val="115000"/>
              </a:lnSpc>
              <a:spcBef>
                <a:spcPts val="0"/>
              </a:spcBef>
              <a:spcAft>
                <a:spcPts val="0"/>
              </a:spcAft>
              <a:buClr>
                <a:schemeClr val="dk1"/>
              </a:buClr>
              <a:buSzPts val="1200"/>
              <a:buFont typeface="Georgia"/>
              <a:buChar char="○"/>
            </a:pPr>
            <a:r>
              <a:rPr lang="en" sz="1200" b="1">
                <a:solidFill>
                  <a:schemeClr val="dk1"/>
                </a:solidFill>
                <a:latin typeface="Georgia"/>
                <a:ea typeface="Georgia"/>
                <a:cs typeface="Georgia"/>
                <a:sym typeface="Georgia"/>
              </a:rPr>
              <a:t>Key Questions for Older Adults</a:t>
            </a:r>
            <a:endParaRPr sz="1200" b="1">
              <a:solidFill>
                <a:schemeClr val="dk1"/>
              </a:solidFill>
              <a:latin typeface="Georgia"/>
              <a:ea typeface="Georgia"/>
              <a:cs typeface="Georgia"/>
              <a:sym typeface="Georgia"/>
            </a:endParaRPr>
          </a:p>
          <a:p>
            <a:pPr marL="1371600" lvl="2" indent="-304800" algn="l" rtl="0">
              <a:lnSpc>
                <a:spcPct val="115000"/>
              </a:lnSpc>
              <a:spcBef>
                <a:spcPts val="0"/>
              </a:spcBef>
              <a:spcAft>
                <a:spcPts val="0"/>
              </a:spcAft>
              <a:buClr>
                <a:schemeClr val="dk1"/>
              </a:buClr>
              <a:buSzPts val="1200"/>
              <a:buFont typeface="Georgia"/>
              <a:buChar char="■"/>
            </a:pPr>
            <a:r>
              <a:rPr lang="en" sz="1200">
                <a:solidFill>
                  <a:schemeClr val="dk1"/>
                </a:solidFill>
                <a:latin typeface="Georgia"/>
                <a:ea typeface="Georgia"/>
                <a:cs typeface="Georgia"/>
                <a:sym typeface="Georgia"/>
              </a:rPr>
              <a:t>What things keep you healthy and feeling good and independent? Do you have enough of the things that help you feel that way? If not, what is missing?</a:t>
            </a:r>
            <a:endParaRPr sz="1200">
              <a:solidFill>
                <a:schemeClr val="dk1"/>
              </a:solidFill>
              <a:latin typeface="Georgia"/>
              <a:ea typeface="Georgia"/>
              <a:cs typeface="Georgia"/>
              <a:sym typeface="Georgia"/>
            </a:endParaRPr>
          </a:p>
          <a:p>
            <a:pPr marL="1371600" lvl="2" indent="-304800" algn="l" rtl="0">
              <a:lnSpc>
                <a:spcPct val="115000"/>
              </a:lnSpc>
              <a:spcBef>
                <a:spcPts val="0"/>
              </a:spcBef>
              <a:spcAft>
                <a:spcPts val="0"/>
              </a:spcAft>
              <a:buClr>
                <a:schemeClr val="dk1"/>
              </a:buClr>
              <a:buSzPts val="1200"/>
              <a:buFont typeface="Georgia"/>
              <a:buChar char="■"/>
            </a:pPr>
            <a:r>
              <a:rPr lang="en" sz="1200">
                <a:solidFill>
                  <a:schemeClr val="dk1"/>
                </a:solidFill>
                <a:latin typeface="Georgia"/>
                <a:ea typeface="Georgia"/>
                <a:cs typeface="Georgia"/>
                <a:sym typeface="Georgia"/>
              </a:rPr>
              <a:t>How do you get from place to place when you need to get around your community?</a:t>
            </a:r>
            <a:endParaRPr sz="1200">
              <a:solidFill>
                <a:schemeClr val="dk1"/>
              </a:solidFill>
              <a:latin typeface="Georgia"/>
              <a:ea typeface="Georgia"/>
              <a:cs typeface="Georgia"/>
              <a:sym typeface="Georgia"/>
            </a:endParaRPr>
          </a:p>
          <a:p>
            <a:pPr marL="1371600" lvl="2" indent="-304800" algn="l" rtl="0">
              <a:lnSpc>
                <a:spcPct val="115000"/>
              </a:lnSpc>
              <a:spcBef>
                <a:spcPts val="0"/>
              </a:spcBef>
              <a:spcAft>
                <a:spcPts val="0"/>
              </a:spcAft>
              <a:buClr>
                <a:schemeClr val="dk1"/>
              </a:buClr>
              <a:buSzPts val="1200"/>
              <a:buFont typeface="Georgia"/>
              <a:buChar char="■"/>
            </a:pPr>
            <a:r>
              <a:rPr lang="en" sz="1200">
                <a:solidFill>
                  <a:schemeClr val="dk1"/>
                </a:solidFill>
                <a:latin typeface="Georgia"/>
                <a:ea typeface="Georgia"/>
                <a:cs typeface="Georgia"/>
                <a:sym typeface="Georgia"/>
              </a:rPr>
              <a:t>Think back to a time when you had an illness or another type of setback. What and who helped you move forward, and how did you get that help?</a:t>
            </a:r>
            <a:endParaRPr sz="1200">
              <a:solidFill>
                <a:schemeClr val="dk1"/>
              </a:solidFill>
              <a:latin typeface="Georgia"/>
              <a:ea typeface="Georgia"/>
              <a:cs typeface="Georgia"/>
              <a:sym typeface="Georgia"/>
            </a:endParaRPr>
          </a:p>
          <a:p>
            <a:pPr marL="1371600" lvl="2" indent="-304800" algn="l" rtl="0">
              <a:lnSpc>
                <a:spcPct val="115000"/>
              </a:lnSpc>
              <a:spcBef>
                <a:spcPts val="0"/>
              </a:spcBef>
              <a:spcAft>
                <a:spcPts val="0"/>
              </a:spcAft>
              <a:buClr>
                <a:schemeClr val="dk1"/>
              </a:buClr>
              <a:buSzPts val="1200"/>
              <a:buFont typeface="Georgia"/>
              <a:buChar char="■"/>
            </a:pPr>
            <a:r>
              <a:rPr lang="en" sz="1200">
                <a:solidFill>
                  <a:schemeClr val="dk1"/>
                </a:solidFill>
                <a:latin typeface="Georgia"/>
                <a:ea typeface="Georgia"/>
                <a:cs typeface="Georgia"/>
                <a:sym typeface="Georgia"/>
              </a:rPr>
              <a:t>What or who do your friends and neighbors rely on? (For the interviewer: This may be an organization, such as a church or local club; people, like family and friends; or something else entirely, such as transportation services or a home health aide. Keep in mind: don’t provide examples unless asked to do so.)</a:t>
            </a:r>
            <a:endParaRPr sz="1200">
              <a:solidFill>
                <a:schemeClr val="dk1"/>
              </a:solidFill>
              <a:latin typeface="Georgia"/>
              <a:ea typeface="Georgia"/>
              <a:cs typeface="Georgia"/>
              <a:sym typeface="Georgia"/>
            </a:endParaRPr>
          </a:p>
          <a:p>
            <a:pPr marL="1371600" lvl="2" indent="-304800" algn="l" rtl="0">
              <a:lnSpc>
                <a:spcPct val="115000"/>
              </a:lnSpc>
              <a:spcBef>
                <a:spcPts val="0"/>
              </a:spcBef>
              <a:spcAft>
                <a:spcPts val="0"/>
              </a:spcAft>
              <a:buClr>
                <a:schemeClr val="dk1"/>
              </a:buClr>
              <a:buSzPts val="1200"/>
              <a:buFont typeface="Georgia"/>
              <a:buChar char="■"/>
            </a:pPr>
            <a:r>
              <a:rPr lang="en" sz="1200">
                <a:solidFill>
                  <a:schemeClr val="dk1"/>
                </a:solidFill>
                <a:latin typeface="Georgia"/>
                <a:ea typeface="Georgia"/>
                <a:cs typeface="Georgia"/>
                <a:sym typeface="Georgia"/>
              </a:rPr>
              <a:t>What does it take to have a good day? How do you spend your time, and with whom?</a:t>
            </a:r>
            <a:endParaRPr sz="1200">
              <a:solidFill>
                <a:schemeClr val="dk1"/>
              </a:solidFill>
              <a:latin typeface="Georgia"/>
              <a:ea typeface="Georgia"/>
              <a:cs typeface="Georgia"/>
              <a:sym typeface="Georgia"/>
            </a:endParaRPr>
          </a:p>
          <a:p>
            <a:pPr marL="1371600" lvl="2" indent="-304800" algn="l" rtl="0">
              <a:lnSpc>
                <a:spcPct val="115000"/>
              </a:lnSpc>
              <a:spcBef>
                <a:spcPts val="0"/>
              </a:spcBef>
              <a:spcAft>
                <a:spcPts val="0"/>
              </a:spcAft>
              <a:buClr>
                <a:schemeClr val="dk1"/>
              </a:buClr>
              <a:buSzPts val="1200"/>
              <a:buFont typeface="Georgia"/>
              <a:buChar char="■"/>
            </a:pPr>
            <a:r>
              <a:rPr lang="en" sz="1200">
                <a:solidFill>
                  <a:schemeClr val="dk1"/>
                </a:solidFill>
                <a:latin typeface="Georgia"/>
                <a:ea typeface="Georgia"/>
                <a:cs typeface="Georgia"/>
                <a:sym typeface="Georgia"/>
              </a:rPr>
              <a:t>What do you want or need in your daily life to thrive? As a senior in this community, what do you see as a need that you and other older adult’s experience that isn't being met or could be improved?</a:t>
            </a:r>
            <a:endParaRPr sz="1200">
              <a:solidFill>
                <a:schemeClr val="dk1"/>
              </a:solidFill>
              <a:latin typeface="Georgia"/>
              <a:ea typeface="Georgia"/>
              <a:cs typeface="Georgia"/>
              <a:sym typeface="Georgia"/>
            </a:endParaRPr>
          </a:p>
          <a:p>
            <a:pPr marL="1371600" lvl="2" indent="-304800" algn="l" rtl="0">
              <a:lnSpc>
                <a:spcPct val="115000"/>
              </a:lnSpc>
              <a:spcBef>
                <a:spcPts val="0"/>
              </a:spcBef>
              <a:spcAft>
                <a:spcPts val="0"/>
              </a:spcAft>
              <a:buClr>
                <a:schemeClr val="dk1"/>
              </a:buClr>
              <a:buSzPts val="1200"/>
              <a:buFont typeface="Georgia"/>
              <a:buChar char="■"/>
            </a:pPr>
            <a:r>
              <a:rPr lang="en" sz="1200">
                <a:solidFill>
                  <a:schemeClr val="dk1"/>
                </a:solidFill>
                <a:latin typeface="Georgia"/>
                <a:ea typeface="Georgia"/>
                <a:cs typeface="Georgia"/>
                <a:sym typeface="Georgia"/>
              </a:rPr>
              <a:t> If you had a wish for how your life would be today/tomorrow, what would it be?</a:t>
            </a:r>
            <a:endParaRPr sz="1200">
              <a:solidFill>
                <a:schemeClr val="dk1"/>
              </a:solidFill>
              <a:latin typeface="Georgia"/>
              <a:ea typeface="Georgia"/>
              <a:cs typeface="Georgia"/>
              <a:sym typeface="Georgia"/>
            </a:endParaRPr>
          </a:p>
          <a:p>
            <a:pPr marL="1371600" lvl="2" indent="-304800" algn="l" rtl="0">
              <a:lnSpc>
                <a:spcPct val="115000"/>
              </a:lnSpc>
              <a:spcBef>
                <a:spcPts val="0"/>
              </a:spcBef>
              <a:spcAft>
                <a:spcPts val="0"/>
              </a:spcAft>
              <a:buClr>
                <a:schemeClr val="dk1"/>
              </a:buClr>
              <a:buSzPts val="1200"/>
              <a:buFont typeface="Georgia"/>
              <a:buChar char="■"/>
            </a:pPr>
            <a:r>
              <a:rPr lang="en" sz="1200">
                <a:solidFill>
                  <a:schemeClr val="dk1"/>
                </a:solidFill>
                <a:latin typeface="Georgia"/>
                <a:ea typeface="Georgia"/>
                <a:cs typeface="Georgia"/>
                <a:sym typeface="Georgia"/>
              </a:rPr>
              <a:t>Is there anything else that you’d like to add that we haven’t covered?</a:t>
            </a:r>
            <a:endParaRPr sz="1200">
              <a:solidFill>
                <a:schemeClr val="dk1"/>
              </a:solidFill>
              <a:latin typeface="Georgia"/>
              <a:ea typeface="Georgia"/>
              <a:cs typeface="Georgia"/>
              <a:sym typeface="Georgia"/>
            </a:endParaRPr>
          </a:p>
          <a:p>
            <a:pPr marL="1371600" lvl="2" indent="-304800" algn="l" rtl="0">
              <a:lnSpc>
                <a:spcPct val="115000"/>
              </a:lnSpc>
              <a:spcBef>
                <a:spcPts val="0"/>
              </a:spcBef>
              <a:spcAft>
                <a:spcPts val="0"/>
              </a:spcAft>
              <a:buClr>
                <a:schemeClr val="dk1"/>
              </a:buClr>
              <a:buSzPts val="1200"/>
              <a:buFont typeface="Georgia"/>
              <a:buChar char="■"/>
            </a:pPr>
            <a:r>
              <a:rPr lang="en">
                <a:solidFill>
                  <a:schemeClr val="dk1"/>
                </a:solidFill>
              </a:rPr>
              <a:t>Do you have suggestions for additional people we should speak with to assist in gathering feedback for needs of the community?</a:t>
            </a:r>
            <a:endParaRPr>
              <a:solidFill>
                <a:schemeClr val="dk1"/>
              </a:solidFill>
            </a:endParaRPr>
          </a:p>
          <a:p>
            <a:pPr marL="0" lvl="0" indent="0" algn="l" rtl="0">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   </a:t>
            </a:r>
            <a:r>
              <a:rPr lang="en" sz="1200">
                <a:solidFill>
                  <a:schemeClr val="dk1"/>
                </a:solidFill>
                <a:latin typeface="Georgia"/>
                <a:ea typeface="Georgia"/>
                <a:cs typeface="Georgia"/>
                <a:sym typeface="Georgia"/>
              </a:rPr>
              <a:t>Key Questions for Caregivers</a:t>
            </a:r>
            <a:r>
              <a:rPr lang="en" sz="1600">
                <a:solidFill>
                  <a:schemeClr val="dk1"/>
                </a:solidFill>
                <a:latin typeface="Times New Roman"/>
                <a:ea typeface="Times New Roman"/>
                <a:cs typeface="Times New Roman"/>
                <a:sym typeface="Times New Roman"/>
              </a:rPr>
              <a:t>;</a:t>
            </a:r>
            <a:endParaRPr sz="16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Where do you see your aging loved one/area senior in five years?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What concerns do you have when you think about the older adult(s) (e.g. parent, friend, a person you serve professionally) in your life getting older?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What do you perceive their needs to be as they age? What currently helps or hinders their independence, or could do so in the future?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 Have you reached out to access community resources?  If not, why?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 How do you want to learn about resources in your community that can help older adults maintain independence or support them when they are in need?  Doctor, word of mouth. </a:t>
            </a:r>
            <a:endParaRPr>
              <a:solidFill>
                <a:schemeClr val="dk1"/>
              </a:solidFill>
            </a:endParaRPr>
          </a:p>
          <a:p>
            <a:pPr marL="457200" lvl="0" indent="0" algn="l" rtl="0">
              <a:lnSpc>
                <a:spcPct val="115000"/>
              </a:lnSpc>
              <a:spcBef>
                <a:spcPts val="0"/>
              </a:spcBef>
              <a:spcAft>
                <a:spcPts val="0"/>
              </a:spcAft>
              <a:buNone/>
            </a:pPr>
            <a:r>
              <a:rPr lang="en">
                <a:solidFill>
                  <a:schemeClr val="dk1"/>
                </a:solidFill>
                <a:latin typeface="Courier New"/>
                <a:ea typeface="Courier New"/>
                <a:cs typeface="Courier New"/>
                <a:sym typeface="Courier New"/>
              </a:rPr>
              <a:t>o   </a:t>
            </a:r>
            <a:r>
              <a:rPr lang="en">
                <a:solidFill>
                  <a:schemeClr val="dk1"/>
                </a:solidFill>
              </a:rPr>
              <a:t>How/where would you prefer to find that information?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 Would you prefer to have someone help you navigate the information?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 What would make you interested in finding out what could help? If you have already sought this information, where did look or who did you contact?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 What does the older adult(s) in your life ask for help with now? What do you believe they need help with that they may not be asking for?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 Who are trusted resources for the older adult(s) in your life? Family? Friends? Clergy? Physician?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 Conversations about needs and future plans can be difficult to have with aging loved ones. What do you need to feel equipped to have these conversations in a way that respects and empowers someone who is getting older?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Is there anything that you’d like to add that we didn’t discuss?</a:t>
            </a:r>
            <a:endParaRPr>
              <a:solidFill>
                <a:schemeClr val="dk1"/>
              </a:solidFill>
            </a:endParaRPr>
          </a:p>
          <a:p>
            <a:pPr marL="0" lvl="0" indent="0" algn="l" rtl="0">
              <a:lnSpc>
                <a:spcPct val="115000"/>
              </a:lnSpc>
              <a:spcBef>
                <a:spcPts val="0"/>
              </a:spcBef>
              <a:spcAft>
                <a:spcPts val="0"/>
              </a:spcAft>
              <a:buNone/>
            </a:pP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df7d9719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df7d9719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Toward the end of 2017 the group learned that there would be funds available to develop and implement the work plan discussed in 2016.</a:t>
            </a:r>
            <a:br>
              <a:rPr lang="en"/>
            </a:br>
            <a:r>
              <a:rPr lang="en"/>
              <a:t>The group reconvened to review and revise the workplan.  Funds were approved through Leading Age Foundation MN. </a:t>
            </a:r>
            <a:endParaRPr/>
          </a:p>
          <a:p>
            <a:pPr marL="0" lvl="0" indent="0" algn="l" rtl="0">
              <a:spcBef>
                <a:spcPts val="0"/>
              </a:spcBef>
              <a:spcAft>
                <a:spcPts val="0"/>
              </a:spcAft>
              <a:buNone/>
            </a:pPr>
            <a:r>
              <a:rPr lang="en"/>
              <a:t>The formal coalition group was confirmed in January 2018.  </a:t>
            </a:r>
            <a:r>
              <a:rPr lang="en" b="1">
                <a:solidFill>
                  <a:srgbClr val="FF0000"/>
                </a:solidFill>
              </a:rPr>
              <a:t>Maybe an updated Pictures in 2019</a:t>
            </a:r>
            <a:endParaRPr b="1">
              <a:solidFill>
                <a:srgbClr val="FF0000"/>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e50c004c5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e50c004c5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Coalition developed the name “Chisago Age Well” we are  one of four communities who is a member of the SIlos to Circles PIlot project.  </a:t>
            </a:r>
            <a:endParaRPr/>
          </a:p>
          <a:p>
            <a:pPr marL="0" lvl="0" indent="0" algn="l" rtl="0">
              <a:spcBef>
                <a:spcPts val="0"/>
              </a:spcBef>
              <a:spcAft>
                <a:spcPts val="0"/>
              </a:spcAft>
              <a:buNone/>
            </a:pPr>
            <a:r>
              <a:rPr lang="en"/>
              <a:t>Moorhead, Perham, Crosby </a:t>
            </a:r>
            <a:endParaRPr/>
          </a:p>
          <a:p>
            <a:pPr marL="0" lvl="0" indent="0" algn="l" rtl="0">
              <a:spcBef>
                <a:spcPts val="0"/>
              </a:spcBef>
              <a:spcAft>
                <a:spcPts val="0"/>
              </a:spcAft>
              <a:buNone/>
            </a:pPr>
            <a:r>
              <a:rPr lang="en"/>
              <a:t>You’ll notice there are five on this list.  Winona was the first pilot community that went through the process several years ago.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e50c004c5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e50c004c5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Although there are close to 30 community agencies and members that have participated in the process along the way. These are the key coalition members at this time. As you can see there is a diverse group of agencies involved that work with or support older adults.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e50c004c5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e50c004c5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Mission Statement.   The goal is to assist community members and their caregivers to think about their wants and needs before the crisis. What assistance can be provided in the home of choice that can prolong or prevent hospitalization or long term care placement. Whether it’s someone to clean a home, assist with bathing or what about taking a dog for a walk, so the older individual can keep their pet longer. </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e50c004c5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e50c004c5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24" name="Google Shape;24;p2"/>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25" name="Google Shape;25;p2"/>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6" name="Google Shape;26;p2"/>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7" name="Google Shape;27;p2"/>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7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7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7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7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7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7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7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508001" y="457200"/>
            <a:ext cx="6447600" cy="25527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1"/>
              </a:buClr>
              <a:buSzPts val="33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92" name="Google Shape;92;p11"/>
          <p:cNvSpPr txBox="1">
            <a:spLocks noGrp="1"/>
          </p:cNvSpPr>
          <p:nvPr>
            <p:ph type="body" idx="1"/>
          </p:nvPr>
        </p:nvSpPr>
        <p:spPr>
          <a:xfrm>
            <a:off x="508001" y="3352800"/>
            <a:ext cx="6447600" cy="11781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800"/>
              </a:spcBef>
              <a:spcAft>
                <a:spcPts val="0"/>
              </a:spcAft>
              <a:buClr>
                <a:schemeClr val="accent1"/>
              </a:buClr>
              <a:buSzPts val="110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rtl="0">
              <a:spcBef>
                <a:spcPts val="800"/>
              </a:spcBef>
              <a:spcAft>
                <a:spcPts val="0"/>
              </a:spcAft>
              <a:buClr>
                <a:schemeClr val="accent1"/>
              </a:buClr>
              <a:buSzPts val="1100"/>
              <a:buFont typeface="Noto Sans Symbols"/>
              <a:buNone/>
              <a:defRPr sz="1400" b="0" i="0" u="none" strike="noStrike" cap="none">
                <a:solidFill>
                  <a:srgbClr val="888888"/>
                </a:solidFill>
                <a:latin typeface="Trebuchet MS"/>
                <a:ea typeface="Trebuchet MS"/>
                <a:cs typeface="Trebuchet MS"/>
                <a:sym typeface="Trebuchet MS"/>
              </a:defRPr>
            </a:lvl2pPr>
            <a:lvl3pPr marL="1371600" marR="0" lvl="2" indent="-228600" algn="l" rtl="0">
              <a:spcBef>
                <a:spcPts val="800"/>
              </a:spcBef>
              <a:spcAft>
                <a:spcPts val="0"/>
              </a:spcAft>
              <a:buClr>
                <a:schemeClr val="accent1"/>
              </a:buClr>
              <a:buSzPts val="1000"/>
              <a:buFont typeface="Noto Sans Symbols"/>
              <a:buNone/>
              <a:defRPr sz="1200" b="0" i="0" u="none" strike="noStrike" cap="none">
                <a:solidFill>
                  <a:srgbClr val="888888"/>
                </a:solidFill>
                <a:latin typeface="Trebuchet MS"/>
                <a:ea typeface="Trebuchet MS"/>
                <a:cs typeface="Trebuchet MS"/>
                <a:sym typeface="Trebuchet MS"/>
              </a:defRPr>
            </a:lvl3pPr>
            <a:lvl4pPr marL="1828800" marR="0" lvl="3"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4pPr>
            <a:lvl5pPr marL="2286000" marR="0" lvl="4"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5pPr>
            <a:lvl6pPr marL="2743200" marR="0" lvl="5"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6pPr>
            <a:lvl7pPr marL="3200400" marR="0" lvl="6"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7pPr>
            <a:lvl8pPr marL="3657600" marR="0" lvl="7"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8pPr>
            <a:lvl9pPr marL="4114800" marR="0" lvl="8"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9pPr>
          </a:lstStyle>
          <a:p>
            <a:endParaRPr/>
          </a:p>
        </p:txBody>
      </p:sp>
      <p:sp>
        <p:nvSpPr>
          <p:cNvPr id="93" name="Google Shape;93;p1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94" name="Google Shape;94;p11"/>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95" name="Google Shape;95;p11"/>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1"/>
              </a:buClr>
              <a:buSzPts val="33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98" name="Google Shape;98;p12"/>
          <p:cNvSpPr txBox="1">
            <a:spLocks noGrp="1"/>
          </p:cNvSpPr>
          <p:nvPr>
            <p:ph type="body" idx="1"/>
          </p:nvPr>
        </p:nvSpPr>
        <p:spPr>
          <a:xfrm>
            <a:off x="1024604" y="2724150"/>
            <a:ext cx="5418300" cy="2859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800"/>
              </a:spcBef>
              <a:spcAft>
                <a:spcPts val="0"/>
              </a:spcAft>
              <a:buClr>
                <a:schemeClr val="accent1"/>
              </a:buClr>
              <a:buSzPts val="1000"/>
              <a:buFont typeface="Noto Sans Symbols"/>
              <a:buNone/>
              <a:defRPr sz="1200" b="0" i="0" u="none" strike="noStrike" cap="none">
                <a:solidFill>
                  <a:srgbClr val="7F7F7F"/>
                </a:solidFill>
                <a:latin typeface="Trebuchet MS"/>
                <a:ea typeface="Trebuchet MS"/>
                <a:cs typeface="Trebuchet MS"/>
                <a:sym typeface="Trebuchet MS"/>
              </a:defRPr>
            </a:lvl1pPr>
            <a:lvl2pPr marL="914400" marR="0" lvl="1" indent="-228600"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rtl="0">
              <a:spcBef>
                <a:spcPts val="800"/>
              </a:spcBef>
              <a:spcAft>
                <a:spcPts val="0"/>
              </a:spcAft>
              <a:buClr>
                <a:schemeClr val="accent1"/>
              </a:buClr>
              <a:buSzPts val="800"/>
              <a:buFont typeface="Noto Sans Symbols"/>
              <a:buNone/>
              <a:defRPr sz="1100" b="0" i="0" u="none" strike="noStrike" cap="none">
                <a:solidFill>
                  <a:srgbClr val="3F3F3F"/>
                </a:solidFill>
                <a:latin typeface="Trebuchet MS"/>
                <a:ea typeface="Trebuchet MS"/>
                <a:cs typeface="Trebuchet MS"/>
                <a:sym typeface="Trebuchet MS"/>
              </a:defRPr>
            </a:lvl3pPr>
            <a:lvl4pPr marL="1828800" marR="0" lvl="3" indent="-228600" algn="l" rtl="0">
              <a:spcBef>
                <a:spcPts val="800"/>
              </a:spcBef>
              <a:spcAft>
                <a:spcPts val="0"/>
              </a:spcAft>
              <a:buClr>
                <a:schemeClr val="accent1"/>
              </a:buClr>
              <a:buSzPts val="70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rtl="0">
              <a:spcBef>
                <a:spcPts val="800"/>
              </a:spcBef>
              <a:spcAft>
                <a:spcPts val="0"/>
              </a:spcAft>
              <a:buClr>
                <a:schemeClr val="accent1"/>
              </a:buClr>
              <a:buSzPts val="70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99" name="Google Shape;99;p12"/>
          <p:cNvSpPr txBox="1">
            <a:spLocks noGrp="1"/>
          </p:cNvSpPr>
          <p:nvPr>
            <p:ph type="body" idx="2"/>
          </p:nvPr>
        </p:nvSpPr>
        <p:spPr>
          <a:xfrm>
            <a:off x="508001" y="3352800"/>
            <a:ext cx="6447600" cy="11781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800"/>
              </a:spcBef>
              <a:spcAft>
                <a:spcPts val="0"/>
              </a:spcAft>
              <a:buClr>
                <a:schemeClr val="accent1"/>
              </a:buClr>
              <a:buSzPts val="110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rtl="0">
              <a:spcBef>
                <a:spcPts val="800"/>
              </a:spcBef>
              <a:spcAft>
                <a:spcPts val="0"/>
              </a:spcAft>
              <a:buClr>
                <a:schemeClr val="accent1"/>
              </a:buClr>
              <a:buSzPts val="1100"/>
              <a:buFont typeface="Noto Sans Symbols"/>
              <a:buNone/>
              <a:defRPr sz="1400" b="0" i="0" u="none" strike="noStrike" cap="none">
                <a:solidFill>
                  <a:srgbClr val="888888"/>
                </a:solidFill>
                <a:latin typeface="Trebuchet MS"/>
                <a:ea typeface="Trebuchet MS"/>
                <a:cs typeface="Trebuchet MS"/>
                <a:sym typeface="Trebuchet MS"/>
              </a:defRPr>
            </a:lvl2pPr>
            <a:lvl3pPr marL="1371600" marR="0" lvl="2" indent="-228600" algn="l" rtl="0">
              <a:spcBef>
                <a:spcPts val="800"/>
              </a:spcBef>
              <a:spcAft>
                <a:spcPts val="0"/>
              </a:spcAft>
              <a:buClr>
                <a:schemeClr val="accent1"/>
              </a:buClr>
              <a:buSzPts val="1000"/>
              <a:buFont typeface="Noto Sans Symbols"/>
              <a:buNone/>
              <a:defRPr sz="1200" b="0" i="0" u="none" strike="noStrike" cap="none">
                <a:solidFill>
                  <a:srgbClr val="888888"/>
                </a:solidFill>
                <a:latin typeface="Trebuchet MS"/>
                <a:ea typeface="Trebuchet MS"/>
                <a:cs typeface="Trebuchet MS"/>
                <a:sym typeface="Trebuchet MS"/>
              </a:defRPr>
            </a:lvl3pPr>
            <a:lvl4pPr marL="1828800" marR="0" lvl="3"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4pPr>
            <a:lvl5pPr marL="2286000" marR="0" lvl="4"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5pPr>
            <a:lvl6pPr marL="2743200" marR="0" lvl="5"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6pPr>
            <a:lvl7pPr marL="3200400" marR="0" lvl="6"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7pPr>
            <a:lvl8pPr marL="3657600" marR="0" lvl="7"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8pPr>
            <a:lvl9pPr marL="4114800" marR="0" lvl="8"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9pPr>
          </a:lstStyle>
          <a:p>
            <a:endParaRPr/>
          </a:p>
        </p:txBody>
      </p:sp>
      <p:sp>
        <p:nvSpPr>
          <p:cNvPr id="100" name="Google Shape;100;p12"/>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1" name="Google Shape;101;p12"/>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2" name="Google Shape;102;p12"/>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2"/>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9EDFF5"/>
                </a:solidFill>
                <a:latin typeface="Arial"/>
                <a:ea typeface="Arial"/>
                <a:cs typeface="Arial"/>
                <a:sym typeface="Arial"/>
              </a:rPr>
              <a:t>“</a:t>
            </a:r>
            <a:endParaRPr sz="1100"/>
          </a:p>
        </p:txBody>
      </p:sp>
      <p:sp>
        <p:nvSpPr>
          <p:cNvPr id="104" name="Google Shape;104;p12"/>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9EDFF5"/>
                </a:solidFill>
                <a:latin typeface="Arial"/>
                <a:ea typeface="Arial"/>
                <a:cs typeface="Arial"/>
                <a:sym typeface="Arial"/>
              </a:rPr>
              <a:t>”</a:t>
            </a:r>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508001" y="1448991"/>
            <a:ext cx="6447600" cy="19467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accent1"/>
              </a:buClr>
              <a:buSzPts val="33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107" name="Google Shape;107;p13"/>
          <p:cNvSpPr txBox="1">
            <a:spLocks noGrp="1"/>
          </p:cNvSpPr>
          <p:nvPr>
            <p:ph type="body" idx="1"/>
          </p:nvPr>
        </p:nvSpPr>
        <p:spPr>
          <a:xfrm>
            <a:off x="508001" y="3395586"/>
            <a:ext cx="6447600" cy="11355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800"/>
              </a:spcBef>
              <a:spcAft>
                <a:spcPts val="0"/>
              </a:spcAft>
              <a:buClr>
                <a:schemeClr val="accent1"/>
              </a:buClr>
              <a:buSzPts val="110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rtl="0">
              <a:spcBef>
                <a:spcPts val="800"/>
              </a:spcBef>
              <a:spcAft>
                <a:spcPts val="0"/>
              </a:spcAft>
              <a:buClr>
                <a:schemeClr val="accent1"/>
              </a:buClr>
              <a:buSzPts val="1100"/>
              <a:buFont typeface="Noto Sans Symbols"/>
              <a:buNone/>
              <a:defRPr sz="1400" b="0" i="0" u="none" strike="noStrike" cap="none">
                <a:solidFill>
                  <a:srgbClr val="888888"/>
                </a:solidFill>
                <a:latin typeface="Trebuchet MS"/>
                <a:ea typeface="Trebuchet MS"/>
                <a:cs typeface="Trebuchet MS"/>
                <a:sym typeface="Trebuchet MS"/>
              </a:defRPr>
            </a:lvl2pPr>
            <a:lvl3pPr marL="1371600" marR="0" lvl="2" indent="-228600" algn="l" rtl="0">
              <a:spcBef>
                <a:spcPts val="800"/>
              </a:spcBef>
              <a:spcAft>
                <a:spcPts val="0"/>
              </a:spcAft>
              <a:buClr>
                <a:schemeClr val="accent1"/>
              </a:buClr>
              <a:buSzPts val="1000"/>
              <a:buFont typeface="Noto Sans Symbols"/>
              <a:buNone/>
              <a:defRPr sz="1200" b="0" i="0" u="none" strike="noStrike" cap="none">
                <a:solidFill>
                  <a:srgbClr val="888888"/>
                </a:solidFill>
                <a:latin typeface="Trebuchet MS"/>
                <a:ea typeface="Trebuchet MS"/>
                <a:cs typeface="Trebuchet MS"/>
                <a:sym typeface="Trebuchet MS"/>
              </a:defRPr>
            </a:lvl3pPr>
            <a:lvl4pPr marL="1828800" marR="0" lvl="3"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4pPr>
            <a:lvl5pPr marL="2286000" marR="0" lvl="4"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5pPr>
            <a:lvl6pPr marL="2743200" marR="0" lvl="5"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6pPr>
            <a:lvl7pPr marL="3200400" marR="0" lvl="6"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7pPr>
            <a:lvl8pPr marL="3657600" marR="0" lvl="7"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8pPr>
            <a:lvl9pPr marL="4114800" marR="0" lvl="8"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9pPr>
          </a:lstStyle>
          <a:p>
            <a:endParaRPr/>
          </a:p>
        </p:txBody>
      </p:sp>
      <p:sp>
        <p:nvSpPr>
          <p:cNvPr id="108" name="Google Shape;108;p1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9" name="Google Shape;109;p13"/>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0" name="Google Shape;110;p13"/>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1"/>
              </a:buClr>
              <a:buSzPts val="33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113" name="Google Shape;113;p14"/>
          <p:cNvSpPr txBox="1">
            <a:spLocks noGrp="1"/>
          </p:cNvSpPr>
          <p:nvPr>
            <p:ph type="body" idx="1"/>
          </p:nvPr>
        </p:nvSpPr>
        <p:spPr>
          <a:xfrm>
            <a:off x="507999" y="3009900"/>
            <a:ext cx="6447600" cy="3858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800"/>
              </a:spcBef>
              <a:spcAft>
                <a:spcPts val="0"/>
              </a:spcAft>
              <a:buClr>
                <a:schemeClr val="accent1"/>
              </a:buClr>
              <a:buSzPts val="140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rtl="0">
              <a:spcBef>
                <a:spcPts val="800"/>
              </a:spcBef>
              <a:spcAft>
                <a:spcPts val="0"/>
              </a:spcAft>
              <a:buClr>
                <a:schemeClr val="accent1"/>
              </a:buClr>
              <a:buSzPts val="800"/>
              <a:buFont typeface="Noto Sans Symbols"/>
              <a:buNone/>
              <a:defRPr sz="1100" b="0" i="0" u="none" strike="noStrike" cap="none">
                <a:solidFill>
                  <a:srgbClr val="3F3F3F"/>
                </a:solidFill>
                <a:latin typeface="Trebuchet MS"/>
                <a:ea typeface="Trebuchet MS"/>
                <a:cs typeface="Trebuchet MS"/>
                <a:sym typeface="Trebuchet MS"/>
              </a:defRPr>
            </a:lvl3pPr>
            <a:lvl4pPr marL="1828800" marR="0" lvl="3" indent="-228600" algn="l" rtl="0">
              <a:spcBef>
                <a:spcPts val="800"/>
              </a:spcBef>
              <a:spcAft>
                <a:spcPts val="0"/>
              </a:spcAft>
              <a:buClr>
                <a:schemeClr val="accent1"/>
              </a:buClr>
              <a:buSzPts val="70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rtl="0">
              <a:spcBef>
                <a:spcPts val="800"/>
              </a:spcBef>
              <a:spcAft>
                <a:spcPts val="0"/>
              </a:spcAft>
              <a:buClr>
                <a:schemeClr val="accent1"/>
              </a:buClr>
              <a:buSzPts val="70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14" name="Google Shape;114;p14"/>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800"/>
              </a:spcBef>
              <a:spcAft>
                <a:spcPts val="0"/>
              </a:spcAft>
              <a:buClr>
                <a:schemeClr val="accent1"/>
              </a:buClr>
              <a:buSzPts val="1100"/>
              <a:buFont typeface="Noto Sans Symbols"/>
              <a:buNone/>
              <a:defRPr sz="1400" b="0" i="0" u="none" strike="noStrike" cap="none">
                <a:solidFill>
                  <a:srgbClr val="7F7F7F"/>
                </a:solidFill>
                <a:latin typeface="Trebuchet MS"/>
                <a:ea typeface="Trebuchet MS"/>
                <a:cs typeface="Trebuchet MS"/>
                <a:sym typeface="Trebuchet MS"/>
              </a:defRPr>
            </a:lvl1pPr>
            <a:lvl2pPr marL="914400" marR="0" lvl="1" indent="-228600" algn="l" rtl="0">
              <a:spcBef>
                <a:spcPts val="800"/>
              </a:spcBef>
              <a:spcAft>
                <a:spcPts val="0"/>
              </a:spcAft>
              <a:buClr>
                <a:schemeClr val="accent1"/>
              </a:buClr>
              <a:buSzPts val="1100"/>
              <a:buFont typeface="Noto Sans Symbols"/>
              <a:buNone/>
              <a:defRPr sz="1400" b="0" i="0" u="none" strike="noStrike" cap="none">
                <a:solidFill>
                  <a:srgbClr val="888888"/>
                </a:solidFill>
                <a:latin typeface="Trebuchet MS"/>
                <a:ea typeface="Trebuchet MS"/>
                <a:cs typeface="Trebuchet MS"/>
                <a:sym typeface="Trebuchet MS"/>
              </a:defRPr>
            </a:lvl2pPr>
            <a:lvl3pPr marL="1371600" marR="0" lvl="2" indent="-228600" algn="l" rtl="0">
              <a:spcBef>
                <a:spcPts val="800"/>
              </a:spcBef>
              <a:spcAft>
                <a:spcPts val="0"/>
              </a:spcAft>
              <a:buClr>
                <a:schemeClr val="accent1"/>
              </a:buClr>
              <a:buSzPts val="1000"/>
              <a:buFont typeface="Noto Sans Symbols"/>
              <a:buNone/>
              <a:defRPr sz="1200" b="0" i="0" u="none" strike="noStrike" cap="none">
                <a:solidFill>
                  <a:srgbClr val="888888"/>
                </a:solidFill>
                <a:latin typeface="Trebuchet MS"/>
                <a:ea typeface="Trebuchet MS"/>
                <a:cs typeface="Trebuchet MS"/>
                <a:sym typeface="Trebuchet MS"/>
              </a:defRPr>
            </a:lvl3pPr>
            <a:lvl4pPr marL="1828800" marR="0" lvl="3"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4pPr>
            <a:lvl5pPr marL="2286000" marR="0" lvl="4"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5pPr>
            <a:lvl6pPr marL="2743200" marR="0" lvl="5"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6pPr>
            <a:lvl7pPr marL="3200400" marR="0" lvl="6"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7pPr>
            <a:lvl8pPr marL="3657600" marR="0" lvl="7"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8pPr>
            <a:lvl9pPr marL="4114800" marR="0" lvl="8"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9pPr>
          </a:lstStyle>
          <a:p>
            <a:endParaRPr/>
          </a:p>
        </p:txBody>
      </p:sp>
      <p:sp>
        <p:nvSpPr>
          <p:cNvPr id="115" name="Google Shape;115;p1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6" name="Google Shape;116;p14"/>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7" name="Google Shape;117;p14"/>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14"/>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9EDFF5"/>
                </a:solidFill>
                <a:latin typeface="Arial"/>
                <a:ea typeface="Arial"/>
                <a:cs typeface="Arial"/>
                <a:sym typeface="Arial"/>
              </a:rPr>
              <a:t>“</a:t>
            </a:r>
            <a:endParaRPr sz="1100"/>
          </a:p>
        </p:txBody>
      </p:sp>
      <p:sp>
        <p:nvSpPr>
          <p:cNvPr id="119" name="Google Shape;119;p14"/>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9EDFF5"/>
                </a:solidFill>
                <a:latin typeface="Arial"/>
                <a:ea typeface="Arial"/>
                <a:cs typeface="Arial"/>
                <a:sym typeface="Arial"/>
              </a:rPr>
              <a:t>”</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514349" y="457200"/>
            <a:ext cx="6441300" cy="22668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1"/>
              </a:buClr>
              <a:buSzPts val="33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122" name="Google Shape;122;p15"/>
          <p:cNvSpPr txBox="1">
            <a:spLocks noGrp="1"/>
          </p:cNvSpPr>
          <p:nvPr>
            <p:ph type="body" idx="1"/>
          </p:nvPr>
        </p:nvSpPr>
        <p:spPr>
          <a:xfrm>
            <a:off x="507999" y="3009900"/>
            <a:ext cx="6447600" cy="3858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800"/>
              </a:spcBef>
              <a:spcAft>
                <a:spcPts val="0"/>
              </a:spcAft>
              <a:buClr>
                <a:schemeClr val="accent1"/>
              </a:buClr>
              <a:buSzPts val="1400"/>
              <a:buFont typeface="Noto Sans Symbols"/>
              <a:buNone/>
              <a:defRPr sz="1800" b="0" i="0" u="none" strike="noStrike" cap="none">
                <a:solidFill>
                  <a:schemeClr val="accent1"/>
                </a:solidFill>
                <a:latin typeface="Trebuchet MS"/>
                <a:ea typeface="Trebuchet MS"/>
                <a:cs typeface="Trebuchet MS"/>
                <a:sym typeface="Trebuchet MS"/>
              </a:defRPr>
            </a:lvl1pPr>
            <a:lvl2pPr marL="914400" marR="0" lvl="1" indent="-228600"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rtl="0">
              <a:spcBef>
                <a:spcPts val="800"/>
              </a:spcBef>
              <a:spcAft>
                <a:spcPts val="0"/>
              </a:spcAft>
              <a:buClr>
                <a:schemeClr val="accent1"/>
              </a:buClr>
              <a:buSzPts val="800"/>
              <a:buFont typeface="Noto Sans Symbols"/>
              <a:buNone/>
              <a:defRPr sz="1100" b="0" i="0" u="none" strike="noStrike" cap="none">
                <a:solidFill>
                  <a:srgbClr val="3F3F3F"/>
                </a:solidFill>
                <a:latin typeface="Trebuchet MS"/>
                <a:ea typeface="Trebuchet MS"/>
                <a:cs typeface="Trebuchet MS"/>
                <a:sym typeface="Trebuchet MS"/>
              </a:defRPr>
            </a:lvl3pPr>
            <a:lvl4pPr marL="1828800" marR="0" lvl="3" indent="-228600" algn="l" rtl="0">
              <a:spcBef>
                <a:spcPts val="800"/>
              </a:spcBef>
              <a:spcAft>
                <a:spcPts val="0"/>
              </a:spcAft>
              <a:buClr>
                <a:schemeClr val="accent1"/>
              </a:buClr>
              <a:buSzPts val="70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rtl="0">
              <a:spcBef>
                <a:spcPts val="800"/>
              </a:spcBef>
              <a:spcAft>
                <a:spcPts val="0"/>
              </a:spcAft>
              <a:buClr>
                <a:schemeClr val="accent1"/>
              </a:buClr>
              <a:buSzPts val="70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23" name="Google Shape;123;p15"/>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800"/>
              </a:spcBef>
              <a:spcAft>
                <a:spcPts val="0"/>
              </a:spcAft>
              <a:buClr>
                <a:schemeClr val="accent1"/>
              </a:buClr>
              <a:buSzPts val="1100"/>
              <a:buFont typeface="Noto Sans Symbols"/>
              <a:buNone/>
              <a:defRPr sz="1400" b="0" i="0" u="none" strike="noStrike" cap="none">
                <a:solidFill>
                  <a:srgbClr val="7F7F7F"/>
                </a:solidFill>
                <a:latin typeface="Trebuchet MS"/>
                <a:ea typeface="Trebuchet MS"/>
                <a:cs typeface="Trebuchet MS"/>
                <a:sym typeface="Trebuchet MS"/>
              </a:defRPr>
            </a:lvl1pPr>
            <a:lvl2pPr marL="914400" marR="0" lvl="1" indent="-228600" algn="l" rtl="0">
              <a:spcBef>
                <a:spcPts val="800"/>
              </a:spcBef>
              <a:spcAft>
                <a:spcPts val="0"/>
              </a:spcAft>
              <a:buClr>
                <a:schemeClr val="accent1"/>
              </a:buClr>
              <a:buSzPts val="1100"/>
              <a:buFont typeface="Noto Sans Symbols"/>
              <a:buNone/>
              <a:defRPr sz="1400" b="0" i="0" u="none" strike="noStrike" cap="none">
                <a:solidFill>
                  <a:srgbClr val="888888"/>
                </a:solidFill>
                <a:latin typeface="Trebuchet MS"/>
                <a:ea typeface="Trebuchet MS"/>
                <a:cs typeface="Trebuchet MS"/>
                <a:sym typeface="Trebuchet MS"/>
              </a:defRPr>
            </a:lvl2pPr>
            <a:lvl3pPr marL="1371600" marR="0" lvl="2" indent="-228600" algn="l" rtl="0">
              <a:spcBef>
                <a:spcPts val="800"/>
              </a:spcBef>
              <a:spcAft>
                <a:spcPts val="0"/>
              </a:spcAft>
              <a:buClr>
                <a:schemeClr val="accent1"/>
              </a:buClr>
              <a:buSzPts val="1000"/>
              <a:buFont typeface="Noto Sans Symbols"/>
              <a:buNone/>
              <a:defRPr sz="1200" b="0" i="0" u="none" strike="noStrike" cap="none">
                <a:solidFill>
                  <a:srgbClr val="888888"/>
                </a:solidFill>
                <a:latin typeface="Trebuchet MS"/>
                <a:ea typeface="Trebuchet MS"/>
                <a:cs typeface="Trebuchet MS"/>
                <a:sym typeface="Trebuchet MS"/>
              </a:defRPr>
            </a:lvl3pPr>
            <a:lvl4pPr marL="1828800" marR="0" lvl="3"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4pPr>
            <a:lvl5pPr marL="2286000" marR="0" lvl="4"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5pPr>
            <a:lvl6pPr marL="2743200" marR="0" lvl="5"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6pPr>
            <a:lvl7pPr marL="3200400" marR="0" lvl="6"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7pPr>
            <a:lvl8pPr marL="3657600" marR="0" lvl="7"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8pPr>
            <a:lvl9pPr marL="4114800" marR="0" lvl="8"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9pPr>
          </a:lstStyle>
          <a:p>
            <a:endParaRPr/>
          </a:p>
        </p:txBody>
      </p:sp>
      <p:sp>
        <p:nvSpPr>
          <p:cNvPr id="124" name="Google Shape;124;p1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25" name="Google Shape;125;p15"/>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26" name="Google Shape;126;p15"/>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129" name="Google Shape;129;p16"/>
          <p:cNvSpPr txBox="1">
            <a:spLocks noGrp="1"/>
          </p:cNvSpPr>
          <p:nvPr>
            <p:ph type="body" idx="1"/>
          </p:nvPr>
        </p:nvSpPr>
        <p:spPr>
          <a:xfrm rot="5400000">
            <a:off x="2276402" y="-148058"/>
            <a:ext cx="2910600" cy="6447600"/>
          </a:xfrm>
          <a:prstGeom prst="rect">
            <a:avLst/>
          </a:prstGeom>
          <a:noFill/>
          <a:ln>
            <a:noFill/>
          </a:ln>
        </p:spPr>
        <p:txBody>
          <a:bodyPr spcFirstLastPara="1" wrap="square" lIns="68575" tIns="34275" rIns="68575" bIns="342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30" name="Google Shape;130;p1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31" name="Google Shape;131;p16"/>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32" name="Google Shape;132;p16"/>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rot="5400000">
            <a:off x="4495662" y="1937249"/>
            <a:ext cx="3938700" cy="9786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135" name="Google Shape;135;p17"/>
          <p:cNvSpPr txBox="1">
            <a:spLocks noGrp="1"/>
          </p:cNvSpPr>
          <p:nvPr>
            <p:ph type="body" idx="1"/>
          </p:nvPr>
        </p:nvSpPr>
        <p:spPr>
          <a:xfrm rot="5400000">
            <a:off x="1186264" y="-220950"/>
            <a:ext cx="3938700" cy="5295000"/>
          </a:xfrm>
          <a:prstGeom prst="rect">
            <a:avLst/>
          </a:prstGeom>
          <a:noFill/>
          <a:ln>
            <a:noFill/>
          </a:ln>
        </p:spPr>
        <p:txBody>
          <a:bodyPr spcFirstLastPara="1" wrap="square" lIns="68575" tIns="34275" rIns="68575" bIns="342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36" name="Google Shape;136;p1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37" name="Google Shape;137;p17"/>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38" name="Google Shape;138;p17"/>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9"/>
        <p:cNvGrpSpPr/>
        <p:nvPr/>
      </p:nvGrpSpPr>
      <p:grpSpPr>
        <a:xfrm>
          <a:off x="0" y="0"/>
          <a:ext cx="0" cy="0"/>
          <a:chOff x="0" y="0"/>
          <a:chExt cx="0" cy="0"/>
        </a:xfrm>
      </p:grpSpPr>
      <p:sp>
        <p:nvSpPr>
          <p:cNvPr id="140" name="Google Shape;140;p18"/>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142" name="Google Shape;142;p18"/>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143" name="Google Shape;143;p18"/>
          <p:cNvSpPr txBox="1">
            <a:spLocks noGrp="1"/>
          </p:cNvSpPr>
          <p:nvPr>
            <p:ph type="title"/>
          </p:nvPr>
        </p:nvSpPr>
        <p:spPr>
          <a:xfrm>
            <a:off x="311725" y="500925"/>
            <a:ext cx="3706500" cy="2508900"/>
          </a:xfrm>
          <a:prstGeom prst="rect">
            <a:avLst/>
          </a:prstGeom>
        </p:spPr>
        <p:txBody>
          <a:bodyPr spcFirstLastPara="1" wrap="square" lIns="68575" tIns="34275" rIns="68575" bIns="34275" anchor="t" anchorCtr="0">
            <a:noAutofit/>
          </a:bodyPr>
          <a:lstStyle>
            <a:lvl1pPr lvl="0" rtl="0">
              <a:spcBef>
                <a:spcPts val="0"/>
              </a:spcBef>
              <a:spcAft>
                <a:spcPts val="0"/>
              </a:spcAft>
              <a:buClr>
                <a:schemeClr val="lt1"/>
              </a:buClr>
              <a:buSzPts val="2700"/>
              <a:buNone/>
              <a:defRPr>
                <a:solidFill>
                  <a:schemeClr val="lt1"/>
                </a:solidFill>
              </a:defRPr>
            </a:lvl1pPr>
            <a:lvl2pPr lvl="1" rtl="0">
              <a:spcBef>
                <a:spcPts val="0"/>
              </a:spcBef>
              <a:spcAft>
                <a:spcPts val="0"/>
              </a:spcAft>
              <a:buClr>
                <a:schemeClr val="lt1"/>
              </a:buClr>
              <a:buSzPts val="1100"/>
              <a:buNone/>
              <a:defRPr>
                <a:solidFill>
                  <a:schemeClr val="lt1"/>
                </a:solidFill>
              </a:defRPr>
            </a:lvl2pPr>
            <a:lvl3pPr lvl="2" rtl="0">
              <a:spcBef>
                <a:spcPts val="0"/>
              </a:spcBef>
              <a:spcAft>
                <a:spcPts val="0"/>
              </a:spcAft>
              <a:buClr>
                <a:schemeClr val="lt1"/>
              </a:buClr>
              <a:buSzPts val="1100"/>
              <a:buNone/>
              <a:defRPr>
                <a:solidFill>
                  <a:schemeClr val="lt1"/>
                </a:solidFill>
              </a:defRPr>
            </a:lvl3pPr>
            <a:lvl4pPr lvl="3" rtl="0">
              <a:spcBef>
                <a:spcPts val="0"/>
              </a:spcBef>
              <a:spcAft>
                <a:spcPts val="0"/>
              </a:spcAft>
              <a:buClr>
                <a:schemeClr val="lt1"/>
              </a:buClr>
              <a:buSzPts val="1100"/>
              <a:buNone/>
              <a:defRPr>
                <a:solidFill>
                  <a:schemeClr val="lt1"/>
                </a:solidFill>
              </a:defRPr>
            </a:lvl4pPr>
            <a:lvl5pPr lvl="4" rtl="0">
              <a:spcBef>
                <a:spcPts val="0"/>
              </a:spcBef>
              <a:spcAft>
                <a:spcPts val="0"/>
              </a:spcAft>
              <a:buClr>
                <a:schemeClr val="lt1"/>
              </a:buClr>
              <a:buSzPts val="1100"/>
              <a:buNone/>
              <a:defRPr>
                <a:solidFill>
                  <a:schemeClr val="lt1"/>
                </a:solidFill>
              </a:defRPr>
            </a:lvl5pPr>
            <a:lvl6pPr lvl="5" rtl="0">
              <a:spcBef>
                <a:spcPts val="0"/>
              </a:spcBef>
              <a:spcAft>
                <a:spcPts val="0"/>
              </a:spcAft>
              <a:buClr>
                <a:schemeClr val="lt1"/>
              </a:buClr>
              <a:buSzPts val="1100"/>
              <a:buNone/>
              <a:defRPr>
                <a:solidFill>
                  <a:schemeClr val="lt1"/>
                </a:solidFill>
              </a:defRPr>
            </a:lvl6pPr>
            <a:lvl7pPr lvl="6" rtl="0">
              <a:spcBef>
                <a:spcPts val="0"/>
              </a:spcBef>
              <a:spcAft>
                <a:spcPts val="0"/>
              </a:spcAft>
              <a:buClr>
                <a:schemeClr val="lt1"/>
              </a:buClr>
              <a:buSzPts val="1100"/>
              <a:buNone/>
              <a:defRPr>
                <a:solidFill>
                  <a:schemeClr val="lt1"/>
                </a:solidFill>
              </a:defRPr>
            </a:lvl7pPr>
            <a:lvl8pPr lvl="7" rtl="0">
              <a:spcBef>
                <a:spcPts val="0"/>
              </a:spcBef>
              <a:spcAft>
                <a:spcPts val="0"/>
              </a:spcAft>
              <a:buClr>
                <a:schemeClr val="lt1"/>
              </a:buClr>
              <a:buSzPts val="1100"/>
              <a:buNone/>
              <a:defRPr>
                <a:solidFill>
                  <a:schemeClr val="lt1"/>
                </a:solidFill>
              </a:defRPr>
            </a:lvl8pPr>
            <a:lvl9pPr lvl="8" rtl="0">
              <a:spcBef>
                <a:spcPts val="0"/>
              </a:spcBef>
              <a:spcAft>
                <a:spcPts val="0"/>
              </a:spcAft>
              <a:buClr>
                <a:schemeClr val="lt1"/>
              </a:buClr>
              <a:buSzPts val="1100"/>
              <a:buNone/>
              <a:defRPr>
                <a:solidFill>
                  <a:schemeClr val="lt1"/>
                </a:solidFill>
              </a:defRPr>
            </a:lvl9pPr>
          </a:lstStyle>
          <a:p>
            <a:endParaRPr/>
          </a:p>
        </p:txBody>
      </p:sp>
      <p:sp>
        <p:nvSpPr>
          <p:cNvPr id="144" name="Google Shape;144;p18"/>
          <p:cNvSpPr txBox="1">
            <a:spLocks noGrp="1"/>
          </p:cNvSpPr>
          <p:nvPr>
            <p:ph type="body" idx="1"/>
          </p:nvPr>
        </p:nvSpPr>
        <p:spPr>
          <a:xfrm>
            <a:off x="4644675" y="500925"/>
            <a:ext cx="4166400" cy="4098600"/>
          </a:xfrm>
          <a:prstGeom prst="rect">
            <a:avLst/>
          </a:prstGeom>
        </p:spPr>
        <p:txBody>
          <a:bodyPr spcFirstLastPara="1" wrap="square" lIns="68575" tIns="34275" rIns="68575" bIns="34275" anchor="t" anchorCtr="0">
            <a:noAutofit/>
          </a:bodyPr>
          <a:lstStyle>
            <a:lvl1pPr marL="457200" lvl="0" indent="-298450" rtl="0">
              <a:spcBef>
                <a:spcPts val="800"/>
              </a:spcBef>
              <a:spcAft>
                <a:spcPts val="0"/>
              </a:spcAft>
              <a:buSzPts val="1100"/>
              <a:buChar char="▶"/>
              <a:defRPr/>
            </a:lvl1pPr>
            <a:lvl2pPr marL="914400" lvl="1" indent="-292100" rtl="0">
              <a:spcBef>
                <a:spcPts val="800"/>
              </a:spcBef>
              <a:spcAft>
                <a:spcPts val="0"/>
              </a:spcAft>
              <a:buSzPts val="1000"/>
              <a:buChar char="▶"/>
              <a:defRPr/>
            </a:lvl2pPr>
            <a:lvl3pPr marL="1371600" lvl="2" indent="-279400" rtl="0">
              <a:spcBef>
                <a:spcPts val="800"/>
              </a:spcBef>
              <a:spcAft>
                <a:spcPts val="0"/>
              </a:spcAft>
              <a:buSzPts val="800"/>
              <a:buChar char="▶"/>
              <a:defRPr/>
            </a:lvl3pPr>
            <a:lvl4pPr marL="1828800" lvl="3" indent="-273050" rtl="0">
              <a:spcBef>
                <a:spcPts val="800"/>
              </a:spcBef>
              <a:spcAft>
                <a:spcPts val="0"/>
              </a:spcAft>
              <a:buSzPts val="700"/>
              <a:buChar char="▶"/>
              <a:defRPr/>
            </a:lvl4pPr>
            <a:lvl5pPr marL="2286000" lvl="4" indent="-273050" rtl="0">
              <a:spcBef>
                <a:spcPts val="800"/>
              </a:spcBef>
              <a:spcAft>
                <a:spcPts val="0"/>
              </a:spcAft>
              <a:buSzPts val="700"/>
              <a:buChar char="▶"/>
              <a:defRPr/>
            </a:lvl5pPr>
            <a:lvl6pPr marL="2743200" lvl="5" indent="-273050" rtl="0">
              <a:spcBef>
                <a:spcPts val="800"/>
              </a:spcBef>
              <a:spcAft>
                <a:spcPts val="0"/>
              </a:spcAft>
              <a:buSzPts val="700"/>
              <a:buChar char="▶"/>
              <a:defRPr/>
            </a:lvl6pPr>
            <a:lvl7pPr marL="3200400" lvl="6" indent="-273050" rtl="0">
              <a:spcBef>
                <a:spcPts val="800"/>
              </a:spcBef>
              <a:spcAft>
                <a:spcPts val="0"/>
              </a:spcAft>
              <a:buSzPts val="700"/>
              <a:buChar char="▶"/>
              <a:defRPr/>
            </a:lvl7pPr>
            <a:lvl8pPr marL="3657600" lvl="7" indent="-273050" rtl="0">
              <a:spcBef>
                <a:spcPts val="800"/>
              </a:spcBef>
              <a:spcAft>
                <a:spcPts val="0"/>
              </a:spcAft>
              <a:buSzPts val="700"/>
              <a:buChar char="▶"/>
              <a:defRPr/>
            </a:lvl8pPr>
            <a:lvl9pPr marL="4114800" lvl="8" indent="-273050" rtl="0">
              <a:spcBef>
                <a:spcPts val="800"/>
              </a:spcBef>
              <a:spcAft>
                <a:spcPts val="0"/>
              </a:spcAft>
              <a:buSzPts val="700"/>
              <a:buChar char="▶"/>
              <a:defRPr/>
            </a:lvl9pPr>
          </a:lstStyle>
          <a:p>
            <a:endParaRPr/>
          </a:p>
        </p:txBody>
      </p:sp>
      <p:sp>
        <p:nvSpPr>
          <p:cNvPr id="145" name="Google Shape;145;p1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30" name="Google Shape;30;p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31" name="Google Shape;31;p3"/>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3"/>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3"/>
        <p:cNvGrpSpPr/>
        <p:nvPr/>
      </p:nvGrpSpPr>
      <p:grpSpPr>
        <a:xfrm>
          <a:off x="0" y="0"/>
          <a:ext cx="0" cy="0"/>
          <a:chOff x="0" y="0"/>
          <a:chExt cx="0" cy="0"/>
        </a:xfrm>
      </p:grpSpPr>
      <p:grpSp>
        <p:nvGrpSpPr>
          <p:cNvPr id="34" name="Google Shape;34;p4"/>
          <p:cNvGrpSpPr/>
          <p:nvPr/>
        </p:nvGrpSpPr>
        <p:grpSpPr>
          <a:xfrm>
            <a:off x="0" y="-6350"/>
            <a:ext cx="9144100" cy="5149935"/>
            <a:chOff x="0" y="-8467"/>
            <a:chExt cx="12192133" cy="6866580"/>
          </a:xfrm>
        </p:grpSpPr>
        <p:sp>
          <p:nvSpPr>
            <p:cNvPr id="35" name="Google Shape;35;p4"/>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36" name="Google Shape;36;p4"/>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37" name="Google Shape;37;p4"/>
            <p:cNvCxnSpPr/>
            <p:nvPr/>
          </p:nvCxnSpPr>
          <p:spPr>
            <a:xfrm flipH="1">
              <a:off x="7425125" y="3681413"/>
              <a:ext cx="4763700" cy="3176700"/>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38" name="Google Shape;38;p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9" name="Google Shape;39;p4"/>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0" name="Google Shape;40;p4"/>
            <p:cNvSpPr/>
            <p:nvPr/>
          </p:nvSpPr>
          <p:spPr>
            <a:xfrm>
              <a:off x="8932333" y="3048000"/>
              <a:ext cx="3259800" cy="3810000"/>
            </a:xfrm>
            <a:prstGeom prst="triangle">
              <a:avLst>
                <a:gd name="adj" fmla="val 100000"/>
              </a:avLst>
            </a:prstGeom>
            <a:solidFill>
              <a:srgbClr val="16B0E3">
                <a:alpha val="65882"/>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 name="Google Shape;41;p4"/>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42" name="Google Shape;42;p4"/>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43" name="Google Shape;43;p4"/>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44" name="Google Shape;44;p4"/>
            <p:cNvSpPr/>
            <p:nvPr/>
          </p:nvSpPr>
          <p:spPr>
            <a:xfrm>
              <a:off x="10371666" y="3589867"/>
              <a:ext cx="1817100" cy="3268200"/>
            </a:xfrm>
            <a:prstGeom prst="triangle">
              <a:avLst>
                <a:gd name="adj" fmla="val 100000"/>
              </a:avLst>
            </a:prstGeom>
            <a:solidFill>
              <a:srgbClr val="16B0E3">
                <a:alpha val="65882"/>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ctrTitle"/>
          </p:nvPr>
        </p:nvSpPr>
        <p:spPr>
          <a:xfrm>
            <a:off x="1130300" y="1803400"/>
            <a:ext cx="5825100" cy="1234800"/>
          </a:xfrm>
          <a:prstGeom prst="rect">
            <a:avLst/>
          </a:prstGeom>
          <a:noFill/>
          <a:ln>
            <a:noFill/>
          </a:ln>
        </p:spPr>
        <p:txBody>
          <a:bodyPr spcFirstLastPara="1" wrap="square" lIns="68575" tIns="34275" rIns="68575" bIns="34275" anchor="b" anchorCtr="0">
            <a:noAutofit/>
          </a:bodyPr>
          <a:lstStyle>
            <a:lvl1pPr marR="0" lvl="0" algn="r" rtl="0">
              <a:spcBef>
                <a:spcPts val="0"/>
              </a:spcBef>
              <a:spcAft>
                <a:spcPts val="0"/>
              </a:spcAft>
              <a:buClr>
                <a:schemeClr val="accent1"/>
              </a:buClr>
              <a:buSzPts val="4100"/>
              <a:buFont typeface="Trebuchet MS"/>
              <a:buNone/>
              <a:defRPr sz="41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46" name="Google Shape;46;p4"/>
          <p:cNvSpPr txBox="1">
            <a:spLocks noGrp="1"/>
          </p:cNvSpPr>
          <p:nvPr>
            <p:ph type="subTitle" idx="1"/>
          </p:nvPr>
        </p:nvSpPr>
        <p:spPr>
          <a:xfrm>
            <a:off x="1130300" y="3038125"/>
            <a:ext cx="5825100" cy="822600"/>
          </a:xfrm>
          <a:prstGeom prst="rect">
            <a:avLst/>
          </a:prstGeom>
          <a:noFill/>
          <a:ln>
            <a:noFill/>
          </a:ln>
        </p:spPr>
        <p:txBody>
          <a:bodyPr spcFirstLastPara="1" wrap="square" lIns="68575" tIns="34275" rIns="68575" bIns="34275" anchor="t" anchorCtr="0">
            <a:noAutofit/>
          </a:bodyPr>
          <a:lstStyle>
            <a:lvl1pPr marR="0" lvl="0" algn="r" rtl="0">
              <a:spcBef>
                <a:spcPts val="800"/>
              </a:spcBef>
              <a:spcAft>
                <a:spcPts val="0"/>
              </a:spcAft>
              <a:buClr>
                <a:schemeClr val="accent1"/>
              </a:buClr>
              <a:buSzPts val="1100"/>
              <a:buFont typeface="Noto Sans Symbols"/>
              <a:buNone/>
              <a:defRPr sz="1400" b="0" i="0" u="none" strike="noStrike" cap="none">
                <a:solidFill>
                  <a:srgbClr val="7F7F7F"/>
                </a:solidFill>
                <a:latin typeface="Trebuchet MS"/>
                <a:ea typeface="Trebuchet MS"/>
                <a:cs typeface="Trebuchet MS"/>
                <a:sym typeface="Trebuchet MS"/>
              </a:defRPr>
            </a:lvl1pPr>
            <a:lvl2pPr marR="0" lvl="1" algn="ctr" rtl="0">
              <a:spcBef>
                <a:spcPts val="800"/>
              </a:spcBef>
              <a:spcAft>
                <a:spcPts val="0"/>
              </a:spcAft>
              <a:buClr>
                <a:schemeClr val="accent1"/>
              </a:buClr>
              <a:buSzPts val="1000"/>
              <a:buFont typeface="Noto Sans Symbols"/>
              <a:buNone/>
              <a:defRPr sz="1200" b="0" i="0" u="none" strike="noStrike" cap="none">
                <a:solidFill>
                  <a:srgbClr val="888888"/>
                </a:solidFill>
                <a:latin typeface="Trebuchet MS"/>
                <a:ea typeface="Trebuchet MS"/>
                <a:cs typeface="Trebuchet MS"/>
                <a:sym typeface="Trebuchet MS"/>
              </a:defRPr>
            </a:lvl2pPr>
            <a:lvl3pPr marR="0" lvl="2" algn="ctr"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3pPr>
            <a:lvl4pPr marR="0" lvl="3" algn="ctr" rtl="0">
              <a:spcBef>
                <a:spcPts val="800"/>
              </a:spcBef>
              <a:spcAft>
                <a:spcPts val="0"/>
              </a:spcAft>
              <a:buClr>
                <a:schemeClr val="accent1"/>
              </a:buClr>
              <a:buSzPts val="700"/>
              <a:buFont typeface="Noto Sans Symbols"/>
              <a:buNone/>
              <a:defRPr sz="900" b="0" i="0" u="none" strike="noStrike" cap="none">
                <a:solidFill>
                  <a:srgbClr val="888888"/>
                </a:solidFill>
                <a:latin typeface="Trebuchet MS"/>
                <a:ea typeface="Trebuchet MS"/>
                <a:cs typeface="Trebuchet MS"/>
                <a:sym typeface="Trebuchet MS"/>
              </a:defRPr>
            </a:lvl4pPr>
            <a:lvl5pPr marR="0" lvl="4" algn="ctr" rtl="0">
              <a:spcBef>
                <a:spcPts val="800"/>
              </a:spcBef>
              <a:spcAft>
                <a:spcPts val="0"/>
              </a:spcAft>
              <a:buClr>
                <a:schemeClr val="accent1"/>
              </a:buClr>
              <a:buSzPts val="700"/>
              <a:buFont typeface="Noto Sans Symbols"/>
              <a:buNone/>
              <a:defRPr sz="900" b="0" i="0" u="none" strike="noStrike" cap="none">
                <a:solidFill>
                  <a:srgbClr val="888888"/>
                </a:solidFill>
                <a:latin typeface="Trebuchet MS"/>
                <a:ea typeface="Trebuchet MS"/>
                <a:cs typeface="Trebuchet MS"/>
                <a:sym typeface="Trebuchet MS"/>
              </a:defRPr>
            </a:lvl5pPr>
            <a:lvl6pPr marR="0" lvl="5" algn="ctr" rtl="0">
              <a:spcBef>
                <a:spcPts val="800"/>
              </a:spcBef>
              <a:spcAft>
                <a:spcPts val="0"/>
              </a:spcAft>
              <a:buClr>
                <a:schemeClr val="accent1"/>
              </a:buClr>
              <a:buSzPts val="700"/>
              <a:buFont typeface="Noto Sans Symbols"/>
              <a:buNone/>
              <a:defRPr sz="900" b="0" i="0" u="none" strike="noStrike" cap="none">
                <a:solidFill>
                  <a:srgbClr val="888888"/>
                </a:solidFill>
                <a:latin typeface="Trebuchet MS"/>
                <a:ea typeface="Trebuchet MS"/>
                <a:cs typeface="Trebuchet MS"/>
                <a:sym typeface="Trebuchet MS"/>
              </a:defRPr>
            </a:lvl6pPr>
            <a:lvl7pPr marR="0" lvl="6" algn="ctr" rtl="0">
              <a:spcBef>
                <a:spcPts val="800"/>
              </a:spcBef>
              <a:spcAft>
                <a:spcPts val="0"/>
              </a:spcAft>
              <a:buClr>
                <a:schemeClr val="accent1"/>
              </a:buClr>
              <a:buSzPts val="700"/>
              <a:buFont typeface="Noto Sans Symbols"/>
              <a:buNone/>
              <a:defRPr sz="900" b="0" i="0" u="none" strike="noStrike" cap="none">
                <a:solidFill>
                  <a:srgbClr val="888888"/>
                </a:solidFill>
                <a:latin typeface="Trebuchet MS"/>
                <a:ea typeface="Trebuchet MS"/>
                <a:cs typeface="Trebuchet MS"/>
                <a:sym typeface="Trebuchet MS"/>
              </a:defRPr>
            </a:lvl7pPr>
            <a:lvl8pPr marR="0" lvl="7" algn="ctr" rtl="0">
              <a:spcBef>
                <a:spcPts val="800"/>
              </a:spcBef>
              <a:spcAft>
                <a:spcPts val="0"/>
              </a:spcAft>
              <a:buClr>
                <a:schemeClr val="accent1"/>
              </a:buClr>
              <a:buSzPts val="700"/>
              <a:buFont typeface="Noto Sans Symbols"/>
              <a:buNone/>
              <a:defRPr sz="900" b="0" i="0" u="none" strike="noStrike" cap="none">
                <a:solidFill>
                  <a:srgbClr val="888888"/>
                </a:solidFill>
                <a:latin typeface="Trebuchet MS"/>
                <a:ea typeface="Trebuchet MS"/>
                <a:cs typeface="Trebuchet MS"/>
                <a:sym typeface="Trebuchet MS"/>
              </a:defRPr>
            </a:lvl8pPr>
            <a:lvl9pPr marR="0" lvl="8" algn="ctr" rtl="0">
              <a:spcBef>
                <a:spcPts val="800"/>
              </a:spcBef>
              <a:spcAft>
                <a:spcPts val="0"/>
              </a:spcAft>
              <a:buClr>
                <a:schemeClr val="accent1"/>
              </a:buClr>
              <a:buSzPts val="700"/>
              <a:buFont typeface="Noto Sans Symbols"/>
              <a:buNone/>
              <a:defRPr sz="900" b="0" i="0" u="none" strike="noStrike" cap="none">
                <a:solidFill>
                  <a:srgbClr val="888888"/>
                </a:solidFill>
                <a:latin typeface="Trebuchet MS"/>
                <a:ea typeface="Trebuchet MS"/>
                <a:cs typeface="Trebuchet MS"/>
                <a:sym typeface="Trebuchet MS"/>
              </a:defRPr>
            </a:lvl9pPr>
          </a:lstStyle>
          <a:p>
            <a:endParaRPr/>
          </a:p>
        </p:txBody>
      </p:sp>
      <p:sp>
        <p:nvSpPr>
          <p:cNvPr id="47" name="Google Shape;47;p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48" name="Google Shape;48;p4"/>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49" name="Google Shape;49;p4"/>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508001" y="2025650"/>
            <a:ext cx="6447600" cy="13698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accent1"/>
              </a:buClr>
              <a:buSzPts val="3000"/>
              <a:buFont typeface="Trebuchet MS"/>
              <a:buNone/>
              <a:defRPr sz="30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52" name="Google Shape;52;p5"/>
          <p:cNvSpPr txBox="1">
            <a:spLocks noGrp="1"/>
          </p:cNvSpPr>
          <p:nvPr>
            <p:ph type="body" idx="1"/>
          </p:nvPr>
        </p:nvSpPr>
        <p:spPr>
          <a:xfrm>
            <a:off x="508001" y="3395586"/>
            <a:ext cx="6447600" cy="6453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800"/>
              </a:spcBef>
              <a:spcAft>
                <a:spcPts val="0"/>
              </a:spcAft>
              <a:buClr>
                <a:schemeClr val="accent1"/>
              </a:buClr>
              <a:buSzPts val="1200"/>
              <a:buFont typeface="Noto Sans Symbols"/>
              <a:buNone/>
              <a:defRPr sz="1500" b="0" i="0" u="none" strike="noStrike" cap="none">
                <a:solidFill>
                  <a:srgbClr val="7F7F7F"/>
                </a:solidFill>
                <a:latin typeface="Trebuchet MS"/>
                <a:ea typeface="Trebuchet MS"/>
                <a:cs typeface="Trebuchet MS"/>
                <a:sym typeface="Trebuchet MS"/>
              </a:defRPr>
            </a:lvl1pPr>
            <a:lvl2pPr marL="914400" marR="0" lvl="1" indent="-228600" algn="l" rtl="0">
              <a:spcBef>
                <a:spcPts val="800"/>
              </a:spcBef>
              <a:spcAft>
                <a:spcPts val="0"/>
              </a:spcAft>
              <a:buClr>
                <a:schemeClr val="accent1"/>
              </a:buClr>
              <a:buSzPts val="1100"/>
              <a:buFont typeface="Noto Sans Symbols"/>
              <a:buNone/>
              <a:defRPr sz="1400" b="0" i="0" u="none" strike="noStrike" cap="none">
                <a:solidFill>
                  <a:srgbClr val="888888"/>
                </a:solidFill>
                <a:latin typeface="Trebuchet MS"/>
                <a:ea typeface="Trebuchet MS"/>
                <a:cs typeface="Trebuchet MS"/>
                <a:sym typeface="Trebuchet MS"/>
              </a:defRPr>
            </a:lvl2pPr>
            <a:lvl3pPr marL="1371600" marR="0" lvl="2" indent="-228600" algn="l" rtl="0">
              <a:spcBef>
                <a:spcPts val="800"/>
              </a:spcBef>
              <a:spcAft>
                <a:spcPts val="0"/>
              </a:spcAft>
              <a:buClr>
                <a:schemeClr val="accent1"/>
              </a:buClr>
              <a:buSzPts val="1000"/>
              <a:buFont typeface="Noto Sans Symbols"/>
              <a:buNone/>
              <a:defRPr sz="1200" b="0" i="0" u="none" strike="noStrike" cap="none">
                <a:solidFill>
                  <a:srgbClr val="888888"/>
                </a:solidFill>
                <a:latin typeface="Trebuchet MS"/>
                <a:ea typeface="Trebuchet MS"/>
                <a:cs typeface="Trebuchet MS"/>
                <a:sym typeface="Trebuchet MS"/>
              </a:defRPr>
            </a:lvl3pPr>
            <a:lvl4pPr marL="1828800" marR="0" lvl="3"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4pPr>
            <a:lvl5pPr marL="2286000" marR="0" lvl="4"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5pPr>
            <a:lvl6pPr marL="2743200" marR="0" lvl="5"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6pPr>
            <a:lvl7pPr marL="3200400" marR="0" lvl="6"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7pPr>
            <a:lvl8pPr marL="3657600" marR="0" lvl="7"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8pPr>
            <a:lvl9pPr marL="4114800" marR="0" lvl="8" indent="-228600" algn="l" rtl="0">
              <a:spcBef>
                <a:spcPts val="800"/>
              </a:spcBef>
              <a:spcAft>
                <a:spcPts val="0"/>
              </a:spcAft>
              <a:buClr>
                <a:schemeClr val="accent1"/>
              </a:buClr>
              <a:buSzPts val="800"/>
              <a:buFont typeface="Noto Sans Symbols"/>
              <a:buNone/>
              <a:defRPr sz="1100" b="0" i="0" u="none" strike="noStrike" cap="none">
                <a:solidFill>
                  <a:srgbClr val="888888"/>
                </a:solidFill>
                <a:latin typeface="Trebuchet MS"/>
                <a:ea typeface="Trebuchet MS"/>
                <a:cs typeface="Trebuchet MS"/>
                <a:sym typeface="Trebuchet MS"/>
              </a:defRPr>
            </a:lvl9pPr>
          </a:lstStyle>
          <a:p>
            <a:endParaRPr/>
          </a:p>
        </p:txBody>
      </p:sp>
      <p:sp>
        <p:nvSpPr>
          <p:cNvPr id="53" name="Google Shape;53;p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54" name="Google Shape;54;p5"/>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55" name="Google Shape;55;p5"/>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58" name="Google Shape;58;p6"/>
          <p:cNvSpPr txBox="1">
            <a:spLocks noGrp="1"/>
          </p:cNvSpPr>
          <p:nvPr>
            <p:ph type="body" idx="1"/>
          </p:nvPr>
        </p:nvSpPr>
        <p:spPr>
          <a:xfrm>
            <a:off x="508000" y="1620442"/>
            <a:ext cx="3138000" cy="2910600"/>
          </a:xfrm>
          <a:prstGeom prst="rect">
            <a:avLst/>
          </a:prstGeom>
          <a:noFill/>
          <a:ln>
            <a:noFill/>
          </a:ln>
        </p:spPr>
        <p:txBody>
          <a:bodyPr spcFirstLastPara="1" wrap="square" lIns="68575" tIns="34275" rIns="68575" bIns="342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59" name="Google Shape;59;p6"/>
          <p:cNvSpPr txBox="1">
            <a:spLocks noGrp="1"/>
          </p:cNvSpPr>
          <p:nvPr>
            <p:ph type="body" idx="2"/>
          </p:nvPr>
        </p:nvSpPr>
        <p:spPr>
          <a:xfrm>
            <a:off x="3817477" y="1620442"/>
            <a:ext cx="3138000" cy="2910600"/>
          </a:xfrm>
          <a:prstGeom prst="rect">
            <a:avLst/>
          </a:prstGeom>
          <a:noFill/>
          <a:ln>
            <a:noFill/>
          </a:ln>
        </p:spPr>
        <p:txBody>
          <a:bodyPr spcFirstLastPara="1" wrap="square" lIns="68575" tIns="34275" rIns="68575" bIns="342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60" name="Google Shape;60;p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61" name="Google Shape;61;p6"/>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62" name="Google Shape;62;p6"/>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65" name="Google Shape;65;p7"/>
          <p:cNvSpPr txBox="1">
            <a:spLocks noGrp="1"/>
          </p:cNvSpPr>
          <p:nvPr>
            <p:ph type="body" idx="1"/>
          </p:nvPr>
        </p:nvSpPr>
        <p:spPr>
          <a:xfrm>
            <a:off x="506809" y="1620737"/>
            <a:ext cx="3139200" cy="4323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800"/>
              </a:spcBef>
              <a:spcAft>
                <a:spcPts val="0"/>
              </a:spcAft>
              <a:buClr>
                <a:schemeClr val="accent1"/>
              </a:buClr>
              <a:buSzPts val="140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rtl="0">
              <a:spcBef>
                <a:spcPts val="800"/>
              </a:spcBef>
              <a:spcAft>
                <a:spcPts val="0"/>
              </a:spcAft>
              <a:buClr>
                <a:schemeClr val="accent1"/>
              </a:buClr>
              <a:buSzPts val="1200"/>
              <a:buFont typeface="Noto Sans Symbols"/>
              <a:buNone/>
              <a:defRPr sz="1500" b="1" i="0" u="none" strike="noStrike" cap="none">
                <a:solidFill>
                  <a:srgbClr val="3F3F3F"/>
                </a:solidFill>
                <a:latin typeface="Trebuchet MS"/>
                <a:ea typeface="Trebuchet MS"/>
                <a:cs typeface="Trebuchet MS"/>
                <a:sym typeface="Trebuchet MS"/>
              </a:defRPr>
            </a:lvl2pPr>
            <a:lvl3pPr marL="1371600" marR="0" lvl="2" indent="-228600" algn="l" rtl="0">
              <a:spcBef>
                <a:spcPts val="800"/>
              </a:spcBef>
              <a:spcAft>
                <a:spcPts val="0"/>
              </a:spcAft>
              <a:buClr>
                <a:schemeClr val="accent1"/>
              </a:buClr>
              <a:buSzPts val="1100"/>
              <a:buFont typeface="Noto Sans Symbols"/>
              <a:buNone/>
              <a:defRPr sz="1400" b="1" i="0" u="none" strike="noStrike" cap="none">
                <a:solidFill>
                  <a:srgbClr val="3F3F3F"/>
                </a:solidFill>
                <a:latin typeface="Trebuchet MS"/>
                <a:ea typeface="Trebuchet MS"/>
                <a:cs typeface="Trebuchet MS"/>
                <a:sym typeface="Trebuchet MS"/>
              </a:defRPr>
            </a:lvl3pPr>
            <a:lvl4pPr marL="1828800" marR="0" lvl="3" indent="-228600" algn="l" rtl="0">
              <a:spcBef>
                <a:spcPts val="800"/>
              </a:spcBef>
              <a:spcAft>
                <a:spcPts val="0"/>
              </a:spcAft>
              <a:buClr>
                <a:schemeClr val="accent1"/>
              </a:buClr>
              <a:buSzPts val="1000"/>
              <a:buFont typeface="Noto Sans Symbols"/>
              <a:buNone/>
              <a:defRPr sz="1200" b="1" i="0" u="none" strike="noStrike" cap="none">
                <a:solidFill>
                  <a:srgbClr val="3F3F3F"/>
                </a:solidFill>
                <a:latin typeface="Trebuchet MS"/>
                <a:ea typeface="Trebuchet MS"/>
                <a:cs typeface="Trebuchet MS"/>
                <a:sym typeface="Trebuchet MS"/>
              </a:defRPr>
            </a:lvl4pPr>
            <a:lvl5pPr marL="2286000" marR="0" lvl="4" indent="-228600" algn="l" rtl="0">
              <a:spcBef>
                <a:spcPts val="800"/>
              </a:spcBef>
              <a:spcAft>
                <a:spcPts val="0"/>
              </a:spcAft>
              <a:buClr>
                <a:schemeClr val="accent1"/>
              </a:buClr>
              <a:buSzPts val="1000"/>
              <a:buFont typeface="Noto Sans Symbols"/>
              <a:buNone/>
              <a:defRPr sz="1200" b="1" i="0" u="none" strike="noStrike" cap="none">
                <a:solidFill>
                  <a:srgbClr val="3F3F3F"/>
                </a:solidFill>
                <a:latin typeface="Trebuchet MS"/>
                <a:ea typeface="Trebuchet MS"/>
                <a:cs typeface="Trebuchet MS"/>
                <a:sym typeface="Trebuchet MS"/>
              </a:defRPr>
            </a:lvl5pPr>
            <a:lvl6pPr marL="2743200" marR="0" lvl="5" indent="-228600" algn="l" rtl="0">
              <a:spcBef>
                <a:spcPts val="800"/>
              </a:spcBef>
              <a:spcAft>
                <a:spcPts val="0"/>
              </a:spcAft>
              <a:buClr>
                <a:schemeClr val="accent1"/>
              </a:buClr>
              <a:buSzPts val="1000"/>
              <a:buFont typeface="Noto Sans Symbols"/>
              <a:buNone/>
              <a:defRPr sz="1200" b="1" i="0" u="none" strike="noStrike" cap="none">
                <a:solidFill>
                  <a:srgbClr val="3F3F3F"/>
                </a:solidFill>
                <a:latin typeface="Trebuchet MS"/>
                <a:ea typeface="Trebuchet MS"/>
                <a:cs typeface="Trebuchet MS"/>
                <a:sym typeface="Trebuchet MS"/>
              </a:defRPr>
            </a:lvl6pPr>
            <a:lvl7pPr marL="3200400" marR="0" lvl="6" indent="-228600" algn="l" rtl="0">
              <a:spcBef>
                <a:spcPts val="800"/>
              </a:spcBef>
              <a:spcAft>
                <a:spcPts val="0"/>
              </a:spcAft>
              <a:buClr>
                <a:schemeClr val="accent1"/>
              </a:buClr>
              <a:buSzPts val="1000"/>
              <a:buFont typeface="Noto Sans Symbols"/>
              <a:buNone/>
              <a:defRPr sz="1200" b="1" i="0" u="none" strike="noStrike" cap="none">
                <a:solidFill>
                  <a:srgbClr val="3F3F3F"/>
                </a:solidFill>
                <a:latin typeface="Trebuchet MS"/>
                <a:ea typeface="Trebuchet MS"/>
                <a:cs typeface="Trebuchet MS"/>
                <a:sym typeface="Trebuchet MS"/>
              </a:defRPr>
            </a:lvl7pPr>
            <a:lvl8pPr marL="3657600" marR="0" lvl="7" indent="-228600" algn="l" rtl="0">
              <a:spcBef>
                <a:spcPts val="800"/>
              </a:spcBef>
              <a:spcAft>
                <a:spcPts val="0"/>
              </a:spcAft>
              <a:buClr>
                <a:schemeClr val="accent1"/>
              </a:buClr>
              <a:buSzPts val="1000"/>
              <a:buFont typeface="Noto Sans Symbols"/>
              <a:buNone/>
              <a:defRPr sz="1200" b="1" i="0" u="none" strike="noStrike" cap="none">
                <a:solidFill>
                  <a:srgbClr val="3F3F3F"/>
                </a:solidFill>
                <a:latin typeface="Trebuchet MS"/>
                <a:ea typeface="Trebuchet MS"/>
                <a:cs typeface="Trebuchet MS"/>
                <a:sym typeface="Trebuchet MS"/>
              </a:defRPr>
            </a:lvl8pPr>
            <a:lvl9pPr marL="4114800" marR="0" lvl="8" indent="-228600" algn="l" rtl="0">
              <a:spcBef>
                <a:spcPts val="800"/>
              </a:spcBef>
              <a:spcAft>
                <a:spcPts val="0"/>
              </a:spcAft>
              <a:buClr>
                <a:schemeClr val="accent1"/>
              </a:buClr>
              <a:buSzPts val="1000"/>
              <a:buFont typeface="Noto Sans Symbols"/>
              <a:buNone/>
              <a:defRPr sz="1200" b="1" i="0" u="none" strike="noStrike" cap="none">
                <a:solidFill>
                  <a:srgbClr val="3F3F3F"/>
                </a:solidFill>
                <a:latin typeface="Trebuchet MS"/>
                <a:ea typeface="Trebuchet MS"/>
                <a:cs typeface="Trebuchet MS"/>
                <a:sym typeface="Trebuchet MS"/>
              </a:defRPr>
            </a:lvl9pPr>
          </a:lstStyle>
          <a:p>
            <a:endParaRPr/>
          </a:p>
        </p:txBody>
      </p:sp>
      <p:sp>
        <p:nvSpPr>
          <p:cNvPr id="66" name="Google Shape;66;p7"/>
          <p:cNvSpPr txBox="1">
            <a:spLocks noGrp="1"/>
          </p:cNvSpPr>
          <p:nvPr>
            <p:ph type="body" idx="2"/>
          </p:nvPr>
        </p:nvSpPr>
        <p:spPr>
          <a:xfrm>
            <a:off x="506809" y="2052934"/>
            <a:ext cx="3139200" cy="2478000"/>
          </a:xfrm>
          <a:prstGeom prst="rect">
            <a:avLst/>
          </a:prstGeom>
          <a:noFill/>
          <a:ln>
            <a:noFill/>
          </a:ln>
        </p:spPr>
        <p:txBody>
          <a:bodyPr spcFirstLastPara="1" wrap="square" lIns="68575" tIns="34275" rIns="68575" bIns="342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67" name="Google Shape;67;p7"/>
          <p:cNvSpPr txBox="1">
            <a:spLocks noGrp="1"/>
          </p:cNvSpPr>
          <p:nvPr>
            <p:ph type="body" idx="3"/>
          </p:nvPr>
        </p:nvSpPr>
        <p:spPr>
          <a:xfrm>
            <a:off x="3816287" y="1620737"/>
            <a:ext cx="3139200" cy="4323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800"/>
              </a:spcBef>
              <a:spcAft>
                <a:spcPts val="0"/>
              </a:spcAft>
              <a:buClr>
                <a:schemeClr val="accent1"/>
              </a:buClr>
              <a:buSzPts val="140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rtl="0">
              <a:spcBef>
                <a:spcPts val="800"/>
              </a:spcBef>
              <a:spcAft>
                <a:spcPts val="0"/>
              </a:spcAft>
              <a:buClr>
                <a:schemeClr val="accent1"/>
              </a:buClr>
              <a:buSzPts val="1200"/>
              <a:buFont typeface="Noto Sans Symbols"/>
              <a:buNone/>
              <a:defRPr sz="1500" b="1" i="0" u="none" strike="noStrike" cap="none">
                <a:solidFill>
                  <a:srgbClr val="3F3F3F"/>
                </a:solidFill>
                <a:latin typeface="Trebuchet MS"/>
                <a:ea typeface="Trebuchet MS"/>
                <a:cs typeface="Trebuchet MS"/>
                <a:sym typeface="Trebuchet MS"/>
              </a:defRPr>
            </a:lvl2pPr>
            <a:lvl3pPr marL="1371600" marR="0" lvl="2" indent="-228600" algn="l" rtl="0">
              <a:spcBef>
                <a:spcPts val="800"/>
              </a:spcBef>
              <a:spcAft>
                <a:spcPts val="0"/>
              </a:spcAft>
              <a:buClr>
                <a:schemeClr val="accent1"/>
              </a:buClr>
              <a:buSzPts val="1100"/>
              <a:buFont typeface="Noto Sans Symbols"/>
              <a:buNone/>
              <a:defRPr sz="1400" b="1" i="0" u="none" strike="noStrike" cap="none">
                <a:solidFill>
                  <a:srgbClr val="3F3F3F"/>
                </a:solidFill>
                <a:latin typeface="Trebuchet MS"/>
                <a:ea typeface="Trebuchet MS"/>
                <a:cs typeface="Trebuchet MS"/>
                <a:sym typeface="Trebuchet MS"/>
              </a:defRPr>
            </a:lvl3pPr>
            <a:lvl4pPr marL="1828800" marR="0" lvl="3" indent="-228600" algn="l" rtl="0">
              <a:spcBef>
                <a:spcPts val="800"/>
              </a:spcBef>
              <a:spcAft>
                <a:spcPts val="0"/>
              </a:spcAft>
              <a:buClr>
                <a:schemeClr val="accent1"/>
              </a:buClr>
              <a:buSzPts val="1000"/>
              <a:buFont typeface="Noto Sans Symbols"/>
              <a:buNone/>
              <a:defRPr sz="1200" b="1" i="0" u="none" strike="noStrike" cap="none">
                <a:solidFill>
                  <a:srgbClr val="3F3F3F"/>
                </a:solidFill>
                <a:latin typeface="Trebuchet MS"/>
                <a:ea typeface="Trebuchet MS"/>
                <a:cs typeface="Trebuchet MS"/>
                <a:sym typeface="Trebuchet MS"/>
              </a:defRPr>
            </a:lvl4pPr>
            <a:lvl5pPr marL="2286000" marR="0" lvl="4" indent="-228600" algn="l" rtl="0">
              <a:spcBef>
                <a:spcPts val="800"/>
              </a:spcBef>
              <a:spcAft>
                <a:spcPts val="0"/>
              </a:spcAft>
              <a:buClr>
                <a:schemeClr val="accent1"/>
              </a:buClr>
              <a:buSzPts val="1000"/>
              <a:buFont typeface="Noto Sans Symbols"/>
              <a:buNone/>
              <a:defRPr sz="1200" b="1" i="0" u="none" strike="noStrike" cap="none">
                <a:solidFill>
                  <a:srgbClr val="3F3F3F"/>
                </a:solidFill>
                <a:latin typeface="Trebuchet MS"/>
                <a:ea typeface="Trebuchet MS"/>
                <a:cs typeface="Trebuchet MS"/>
                <a:sym typeface="Trebuchet MS"/>
              </a:defRPr>
            </a:lvl5pPr>
            <a:lvl6pPr marL="2743200" marR="0" lvl="5" indent="-228600" algn="l" rtl="0">
              <a:spcBef>
                <a:spcPts val="800"/>
              </a:spcBef>
              <a:spcAft>
                <a:spcPts val="0"/>
              </a:spcAft>
              <a:buClr>
                <a:schemeClr val="accent1"/>
              </a:buClr>
              <a:buSzPts val="1000"/>
              <a:buFont typeface="Noto Sans Symbols"/>
              <a:buNone/>
              <a:defRPr sz="1200" b="1" i="0" u="none" strike="noStrike" cap="none">
                <a:solidFill>
                  <a:srgbClr val="3F3F3F"/>
                </a:solidFill>
                <a:latin typeface="Trebuchet MS"/>
                <a:ea typeface="Trebuchet MS"/>
                <a:cs typeface="Trebuchet MS"/>
                <a:sym typeface="Trebuchet MS"/>
              </a:defRPr>
            </a:lvl6pPr>
            <a:lvl7pPr marL="3200400" marR="0" lvl="6" indent="-228600" algn="l" rtl="0">
              <a:spcBef>
                <a:spcPts val="800"/>
              </a:spcBef>
              <a:spcAft>
                <a:spcPts val="0"/>
              </a:spcAft>
              <a:buClr>
                <a:schemeClr val="accent1"/>
              </a:buClr>
              <a:buSzPts val="1000"/>
              <a:buFont typeface="Noto Sans Symbols"/>
              <a:buNone/>
              <a:defRPr sz="1200" b="1" i="0" u="none" strike="noStrike" cap="none">
                <a:solidFill>
                  <a:srgbClr val="3F3F3F"/>
                </a:solidFill>
                <a:latin typeface="Trebuchet MS"/>
                <a:ea typeface="Trebuchet MS"/>
                <a:cs typeface="Trebuchet MS"/>
                <a:sym typeface="Trebuchet MS"/>
              </a:defRPr>
            </a:lvl7pPr>
            <a:lvl8pPr marL="3657600" marR="0" lvl="7" indent="-228600" algn="l" rtl="0">
              <a:spcBef>
                <a:spcPts val="800"/>
              </a:spcBef>
              <a:spcAft>
                <a:spcPts val="0"/>
              </a:spcAft>
              <a:buClr>
                <a:schemeClr val="accent1"/>
              </a:buClr>
              <a:buSzPts val="1000"/>
              <a:buFont typeface="Noto Sans Symbols"/>
              <a:buNone/>
              <a:defRPr sz="1200" b="1" i="0" u="none" strike="noStrike" cap="none">
                <a:solidFill>
                  <a:srgbClr val="3F3F3F"/>
                </a:solidFill>
                <a:latin typeface="Trebuchet MS"/>
                <a:ea typeface="Trebuchet MS"/>
                <a:cs typeface="Trebuchet MS"/>
                <a:sym typeface="Trebuchet MS"/>
              </a:defRPr>
            </a:lvl8pPr>
            <a:lvl9pPr marL="4114800" marR="0" lvl="8" indent="-228600" algn="l" rtl="0">
              <a:spcBef>
                <a:spcPts val="800"/>
              </a:spcBef>
              <a:spcAft>
                <a:spcPts val="0"/>
              </a:spcAft>
              <a:buClr>
                <a:schemeClr val="accent1"/>
              </a:buClr>
              <a:buSzPts val="1000"/>
              <a:buFont typeface="Noto Sans Symbols"/>
              <a:buNone/>
              <a:defRPr sz="1200" b="1" i="0" u="none" strike="noStrike" cap="none">
                <a:solidFill>
                  <a:srgbClr val="3F3F3F"/>
                </a:solidFill>
                <a:latin typeface="Trebuchet MS"/>
                <a:ea typeface="Trebuchet MS"/>
                <a:cs typeface="Trebuchet MS"/>
                <a:sym typeface="Trebuchet MS"/>
              </a:defRPr>
            </a:lvl9pPr>
          </a:lstStyle>
          <a:p>
            <a:endParaRPr/>
          </a:p>
        </p:txBody>
      </p:sp>
      <p:sp>
        <p:nvSpPr>
          <p:cNvPr id="68" name="Google Shape;68;p7"/>
          <p:cNvSpPr txBox="1">
            <a:spLocks noGrp="1"/>
          </p:cNvSpPr>
          <p:nvPr>
            <p:ph type="body" idx="4"/>
          </p:nvPr>
        </p:nvSpPr>
        <p:spPr>
          <a:xfrm>
            <a:off x="3816288" y="2052934"/>
            <a:ext cx="3139200" cy="2478000"/>
          </a:xfrm>
          <a:prstGeom prst="rect">
            <a:avLst/>
          </a:prstGeom>
          <a:noFill/>
          <a:ln>
            <a:noFill/>
          </a:ln>
        </p:spPr>
        <p:txBody>
          <a:bodyPr spcFirstLastPara="1" wrap="square" lIns="68575" tIns="34275" rIns="68575" bIns="342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69" name="Google Shape;69;p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70" name="Google Shape;70;p7"/>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71" name="Google Shape;71;p7"/>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8"/>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74" name="Google Shape;74;p8"/>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75" name="Google Shape;75;p8"/>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508000" y="1123953"/>
            <a:ext cx="2890800" cy="9588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accent1"/>
              </a:buClr>
              <a:buSzPts val="1500"/>
              <a:buFont typeface="Trebuchet MS"/>
              <a:buNone/>
              <a:defRPr sz="15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78" name="Google Shape;78;p9"/>
          <p:cNvSpPr txBox="1">
            <a:spLocks noGrp="1"/>
          </p:cNvSpPr>
          <p:nvPr>
            <p:ph type="body" idx="1"/>
          </p:nvPr>
        </p:nvSpPr>
        <p:spPr>
          <a:xfrm>
            <a:off x="3570346" y="386193"/>
            <a:ext cx="3385200" cy="4144800"/>
          </a:xfrm>
          <a:prstGeom prst="rect">
            <a:avLst/>
          </a:prstGeom>
          <a:noFill/>
          <a:ln>
            <a:noFill/>
          </a:ln>
        </p:spPr>
        <p:txBody>
          <a:bodyPr spcFirstLastPara="1" wrap="square" lIns="68575" tIns="34275" rIns="68575" bIns="342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79" name="Google Shape;79;p9"/>
          <p:cNvSpPr txBox="1">
            <a:spLocks noGrp="1"/>
          </p:cNvSpPr>
          <p:nvPr>
            <p:ph type="body" idx="2"/>
          </p:nvPr>
        </p:nvSpPr>
        <p:spPr>
          <a:xfrm>
            <a:off x="508000" y="2082802"/>
            <a:ext cx="2890800" cy="19383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800"/>
              </a:spcBef>
              <a:spcAft>
                <a:spcPts val="0"/>
              </a:spcAft>
              <a:buClr>
                <a:schemeClr val="accent1"/>
              </a:buClr>
              <a:buSzPts val="800"/>
              <a:buFont typeface="Noto Sans Symbols"/>
              <a:buNone/>
              <a:defRPr sz="1100" b="0" i="0" u="none" strike="noStrike" cap="none">
                <a:solidFill>
                  <a:srgbClr val="3F3F3F"/>
                </a:solidFill>
                <a:latin typeface="Trebuchet MS"/>
                <a:ea typeface="Trebuchet MS"/>
                <a:cs typeface="Trebuchet MS"/>
                <a:sym typeface="Trebuchet MS"/>
              </a:defRPr>
            </a:lvl1pPr>
            <a:lvl2pPr marL="914400" marR="0" lvl="1" indent="-228600" algn="l" rtl="0">
              <a:spcBef>
                <a:spcPts val="800"/>
              </a:spcBef>
              <a:spcAft>
                <a:spcPts val="0"/>
              </a:spcAft>
              <a:buClr>
                <a:schemeClr val="accent1"/>
              </a:buClr>
              <a:buSzPts val="800"/>
              <a:buFont typeface="Noto Sans Symbols"/>
              <a:buNone/>
              <a:defRPr sz="1100" b="0" i="0" u="none" strike="noStrike" cap="none">
                <a:solidFill>
                  <a:srgbClr val="3F3F3F"/>
                </a:solidFill>
                <a:latin typeface="Trebuchet MS"/>
                <a:ea typeface="Trebuchet MS"/>
                <a:cs typeface="Trebuchet MS"/>
                <a:sym typeface="Trebuchet MS"/>
              </a:defRPr>
            </a:lvl2pPr>
            <a:lvl3pPr marL="1371600" marR="0" lvl="2" indent="-228600" algn="l" rtl="0">
              <a:spcBef>
                <a:spcPts val="800"/>
              </a:spcBef>
              <a:spcAft>
                <a:spcPts val="0"/>
              </a:spcAft>
              <a:buClr>
                <a:schemeClr val="accent1"/>
              </a:buClr>
              <a:buSzPts val="70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rtl="0">
              <a:spcBef>
                <a:spcPts val="800"/>
              </a:spcBef>
              <a:spcAft>
                <a:spcPts val="0"/>
              </a:spcAft>
              <a:buClr>
                <a:schemeClr val="accent1"/>
              </a:buClr>
              <a:buSzPts val="600"/>
              <a:buFont typeface="Noto Sans Symbols"/>
              <a:buNone/>
              <a:defRPr sz="800" b="0" i="0" u="none" strike="noStrike" cap="none">
                <a:solidFill>
                  <a:srgbClr val="3F3F3F"/>
                </a:solidFill>
                <a:latin typeface="Trebuchet MS"/>
                <a:ea typeface="Trebuchet MS"/>
                <a:cs typeface="Trebuchet MS"/>
                <a:sym typeface="Trebuchet MS"/>
              </a:defRPr>
            </a:lvl4pPr>
            <a:lvl5pPr marL="2286000" marR="0" lvl="4" indent="-228600" algn="l" rtl="0">
              <a:spcBef>
                <a:spcPts val="800"/>
              </a:spcBef>
              <a:spcAft>
                <a:spcPts val="0"/>
              </a:spcAft>
              <a:buClr>
                <a:schemeClr val="accent1"/>
              </a:buClr>
              <a:buSzPts val="600"/>
              <a:buFont typeface="Noto Sans Symbols"/>
              <a:buNone/>
              <a:defRPr sz="800" b="0" i="0" u="none" strike="noStrike" cap="none">
                <a:solidFill>
                  <a:srgbClr val="3F3F3F"/>
                </a:solidFill>
                <a:latin typeface="Trebuchet MS"/>
                <a:ea typeface="Trebuchet MS"/>
                <a:cs typeface="Trebuchet MS"/>
                <a:sym typeface="Trebuchet MS"/>
              </a:defRPr>
            </a:lvl5pPr>
            <a:lvl6pPr marL="2743200" marR="0" lvl="5" indent="-228600" algn="l" rtl="0">
              <a:spcBef>
                <a:spcPts val="800"/>
              </a:spcBef>
              <a:spcAft>
                <a:spcPts val="0"/>
              </a:spcAft>
              <a:buClr>
                <a:schemeClr val="accent1"/>
              </a:buClr>
              <a:buSzPts val="600"/>
              <a:buFont typeface="Noto Sans Symbols"/>
              <a:buNone/>
              <a:defRPr sz="800" b="0" i="0" u="none" strike="noStrike" cap="none">
                <a:solidFill>
                  <a:srgbClr val="3F3F3F"/>
                </a:solidFill>
                <a:latin typeface="Trebuchet MS"/>
                <a:ea typeface="Trebuchet MS"/>
                <a:cs typeface="Trebuchet MS"/>
                <a:sym typeface="Trebuchet MS"/>
              </a:defRPr>
            </a:lvl6pPr>
            <a:lvl7pPr marL="3200400" marR="0" lvl="6" indent="-228600" algn="l" rtl="0">
              <a:spcBef>
                <a:spcPts val="800"/>
              </a:spcBef>
              <a:spcAft>
                <a:spcPts val="0"/>
              </a:spcAft>
              <a:buClr>
                <a:schemeClr val="accent1"/>
              </a:buClr>
              <a:buSzPts val="600"/>
              <a:buFont typeface="Noto Sans Symbols"/>
              <a:buNone/>
              <a:defRPr sz="800" b="0" i="0" u="none" strike="noStrike" cap="none">
                <a:solidFill>
                  <a:srgbClr val="3F3F3F"/>
                </a:solidFill>
                <a:latin typeface="Trebuchet MS"/>
                <a:ea typeface="Trebuchet MS"/>
                <a:cs typeface="Trebuchet MS"/>
                <a:sym typeface="Trebuchet MS"/>
              </a:defRPr>
            </a:lvl7pPr>
            <a:lvl8pPr marL="3657600" marR="0" lvl="7" indent="-228600" algn="l" rtl="0">
              <a:spcBef>
                <a:spcPts val="800"/>
              </a:spcBef>
              <a:spcAft>
                <a:spcPts val="0"/>
              </a:spcAft>
              <a:buClr>
                <a:schemeClr val="accent1"/>
              </a:buClr>
              <a:buSzPts val="600"/>
              <a:buFont typeface="Noto Sans Symbols"/>
              <a:buNone/>
              <a:defRPr sz="800" b="0" i="0" u="none" strike="noStrike" cap="none">
                <a:solidFill>
                  <a:srgbClr val="3F3F3F"/>
                </a:solidFill>
                <a:latin typeface="Trebuchet MS"/>
                <a:ea typeface="Trebuchet MS"/>
                <a:cs typeface="Trebuchet MS"/>
                <a:sym typeface="Trebuchet MS"/>
              </a:defRPr>
            </a:lvl8pPr>
            <a:lvl9pPr marL="4114800" marR="0" lvl="8" indent="-228600" algn="l" rtl="0">
              <a:spcBef>
                <a:spcPts val="800"/>
              </a:spcBef>
              <a:spcAft>
                <a:spcPts val="0"/>
              </a:spcAft>
              <a:buClr>
                <a:schemeClr val="accent1"/>
              </a:buClr>
              <a:buSzPts val="600"/>
              <a:buFont typeface="Noto Sans Symbols"/>
              <a:buNone/>
              <a:defRPr sz="800" b="0" i="0" u="none" strike="noStrike" cap="none">
                <a:solidFill>
                  <a:srgbClr val="3F3F3F"/>
                </a:solidFill>
                <a:latin typeface="Trebuchet MS"/>
                <a:ea typeface="Trebuchet MS"/>
                <a:cs typeface="Trebuchet MS"/>
                <a:sym typeface="Trebuchet MS"/>
              </a:defRPr>
            </a:lvl9pPr>
          </a:lstStyle>
          <a:p>
            <a:endParaRPr/>
          </a:p>
        </p:txBody>
      </p:sp>
      <p:sp>
        <p:nvSpPr>
          <p:cNvPr id="80" name="Google Shape;80;p9"/>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81" name="Google Shape;81;p9"/>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82" name="Google Shape;82;p9"/>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508000" y="3600450"/>
            <a:ext cx="6447600" cy="4251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accent1"/>
              </a:buClr>
              <a:buSzPts val="1800"/>
              <a:buFont typeface="Trebuchet MS"/>
              <a:buNone/>
              <a:defRPr sz="18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85" name="Google Shape;85;p10"/>
          <p:cNvSpPr>
            <a:spLocks noGrp="1"/>
          </p:cNvSpPr>
          <p:nvPr>
            <p:ph type="pic" idx="2"/>
          </p:nvPr>
        </p:nvSpPr>
        <p:spPr>
          <a:xfrm>
            <a:off x="508000" y="457200"/>
            <a:ext cx="6447600" cy="2884200"/>
          </a:xfrm>
          <a:prstGeom prst="rect">
            <a:avLst/>
          </a:prstGeom>
          <a:noFill/>
          <a:ln>
            <a:noFill/>
          </a:ln>
        </p:spPr>
        <p:txBody>
          <a:bodyPr spcFirstLastPara="1" wrap="square" lIns="68575" tIns="34275" rIns="68575" bIns="34275" anchor="t" anchorCtr="0">
            <a:noAutofit/>
          </a:bodyPr>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9pPr>
          </a:lstStyle>
          <a:p>
            <a:endParaRPr/>
          </a:p>
        </p:txBody>
      </p:sp>
      <p:sp>
        <p:nvSpPr>
          <p:cNvPr id="86" name="Google Shape;86;p10"/>
          <p:cNvSpPr txBox="1">
            <a:spLocks noGrp="1"/>
          </p:cNvSpPr>
          <p:nvPr>
            <p:ph type="body" idx="1"/>
          </p:nvPr>
        </p:nvSpPr>
        <p:spPr>
          <a:xfrm>
            <a:off x="508000" y="4025503"/>
            <a:ext cx="6447600" cy="5055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800"/>
              </a:spcBef>
              <a:spcAft>
                <a:spcPts val="0"/>
              </a:spcAft>
              <a:buClr>
                <a:schemeClr val="accent1"/>
              </a:buClr>
              <a:buSzPts val="700"/>
              <a:buFont typeface="Noto Sans Symbols"/>
              <a:buNone/>
              <a:defRPr sz="900" b="0" i="0" u="none" strike="noStrike" cap="none">
                <a:solidFill>
                  <a:srgbClr val="3F3F3F"/>
                </a:solidFill>
                <a:latin typeface="Trebuchet MS"/>
                <a:ea typeface="Trebuchet MS"/>
                <a:cs typeface="Trebuchet MS"/>
                <a:sym typeface="Trebuchet MS"/>
              </a:defRPr>
            </a:lvl1pPr>
            <a:lvl2pPr marL="914400" marR="0" lvl="1" indent="-228600" algn="l" rtl="0">
              <a:spcBef>
                <a:spcPts val="800"/>
              </a:spcBef>
              <a:spcAft>
                <a:spcPts val="0"/>
              </a:spcAft>
              <a:buClr>
                <a:schemeClr val="accent1"/>
              </a:buClr>
              <a:buSzPts val="700"/>
              <a:buFont typeface="Noto Sans Symbols"/>
              <a:buNone/>
              <a:defRPr sz="900" b="0" i="0" u="none" strike="noStrike" cap="none">
                <a:solidFill>
                  <a:srgbClr val="3F3F3F"/>
                </a:solidFill>
                <a:latin typeface="Trebuchet MS"/>
                <a:ea typeface="Trebuchet MS"/>
                <a:cs typeface="Trebuchet MS"/>
                <a:sym typeface="Trebuchet MS"/>
              </a:defRPr>
            </a:lvl2pPr>
            <a:lvl3pPr marL="1371600" marR="0" lvl="2" indent="-228600" algn="l" rtl="0">
              <a:spcBef>
                <a:spcPts val="800"/>
              </a:spcBef>
              <a:spcAft>
                <a:spcPts val="0"/>
              </a:spcAft>
              <a:buClr>
                <a:schemeClr val="accent1"/>
              </a:buClr>
              <a:buSzPts val="600"/>
              <a:buFont typeface="Noto Sans Symbols"/>
              <a:buNone/>
              <a:defRPr sz="800" b="0" i="0" u="none" strike="noStrike" cap="none">
                <a:solidFill>
                  <a:srgbClr val="3F3F3F"/>
                </a:solidFill>
                <a:latin typeface="Trebuchet MS"/>
                <a:ea typeface="Trebuchet MS"/>
                <a:cs typeface="Trebuchet MS"/>
                <a:sym typeface="Trebuchet MS"/>
              </a:defRPr>
            </a:lvl3pPr>
            <a:lvl4pPr marL="1828800" marR="0" lvl="3" indent="-228600" algn="l" rtl="0">
              <a:spcBef>
                <a:spcPts val="800"/>
              </a:spcBef>
              <a:spcAft>
                <a:spcPts val="0"/>
              </a:spcAft>
              <a:buClr>
                <a:schemeClr val="accent1"/>
              </a:buClr>
              <a:buSzPts val="500"/>
              <a:buFont typeface="Noto Sans Symbols"/>
              <a:buNone/>
              <a:defRPr sz="700" b="0" i="0" u="none" strike="noStrike" cap="none">
                <a:solidFill>
                  <a:srgbClr val="3F3F3F"/>
                </a:solidFill>
                <a:latin typeface="Trebuchet MS"/>
                <a:ea typeface="Trebuchet MS"/>
                <a:cs typeface="Trebuchet MS"/>
                <a:sym typeface="Trebuchet MS"/>
              </a:defRPr>
            </a:lvl4pPr>
            <a:lvl5pPr marL="2286000" marR="0" lvl="4" indent="-228600" algn="l" rtl="0">
              <a:spcBef>
                <a:spcPts val="800"/>
              </a:spcBef>
              <a:spcAft>
                <a:spcPts val="0"/>
              </a:spcAft>
              <a:buClr>
                <a:schemeClr val="accent1"/>
              </a:buClr>
              <a:buSzPts val="500"/>
              <a:buFont typeface="Noto Sans Symbols"/>
              <a:buNone/>
              <a:defRPr sz="700" b="0" i="0" u="none" strike="noStrike" cap="none">
                <a:solidFill>
                  <a:srgbClr val="3F3F3F"/>
                </a:solidFill>
                <a:latin typeface="Trebuchet MS"/>
                <a:ea typeface="Trebuchet MS"/>
                <a:cs typeface="Trebuchet MS"/>
                <a:sym typeface="Trebuchet MS"/>
              </a:defRPr>
            </a:lvl5pPr>
            <a:lvl6pPr marL="2743200" marR="0" lvl="5" indent="-228600" algn="l" rtl="0">
              <a:spcBef>
                <a:spcPts val="800"/>
              </a:spcBef>
              <a:spcAft>
                <a:spcPts val="0"/>
              </a:spcAft>
              <a:buClr>
                <a:schemeClr val="accent1"/>
              </a:buClr>
              <a:buSzPts val="500"/>
              <a:buFont typeface="Noto Sans Symbols"/>
              <a:buNone/>
              <a:defRPr sz="700" b="0" i="0" u="none" strike="noStrike" cap="none">
                <a:solidFill>
                  <a:srgbClr val="3F3F3F"/>
                </a:solidFill>
                <a:latin typeface="Trebuchet MS"/>
                <a:ea typeface="Trebuchet MS"/>
                <a:cs typeface="Trebuchet MS"/>
                <a:sym typeface="Trebuchet MS"/>
              </a:defRPr>
            </a:lvl6pPr>
            <a:lvl7pPr marL="3200400" marR="0" lvl="6" indent="-228600" algn="l" rtl="0">
              <a:spcBef>
                <a:spcPts val="800"/>
              </a:spcBef>
              <a:spcAft>
                <a:spcPts val="0"/>
              </a:spcAft>
              <a:buClr>
                <a:schemeClr val="accent1"/>
              </a:buClr>
              <a:buSzPts val="500"/>
              <a:buFont typeface="Noto Sans Symbols"/>
              <a:buNone/>
              <a:defRPr sz="700" b="0" i="0" u="none" strike="noStrike" cap="none">
                <a:solidFill>
                  <a:srgbClr val="3F3F3F"/>
                </a:solidFill>
                <a:latin typeface="Trebuchet MS"/>
                <a:ea typeface="Trebuchet MS"/>
                <a:cs typeface="Trebuchet MS"/>
                <a:sym typeface="Trebuchet MS"/>
              </a:defRPr>
            </a:lvl7pPr>
            <a:lvl8pPr marL="3657600" marR="0" lvl="7" indent="-228600" algn="l" rtl="0">
              <a:spcBef>
                <a:spcPts val="800"/>
              </a:spcBef>
              <a:spcAft>
                <a:spcPts val="0"/>
              </a:spcAft>
              <a:buClr>
                <a:schemeClr val="accent1"/>
              </a:buClr>
              <a:buSzPts val="500"/>
              <a:buFont typeface="Noto Sans Symbols"/>
              <a:buNone/>
              <a:defRPr sz="700" b="0" i="0" u="none" strike="noStrike" cap="none">
                <a:solidFill>
                  <a:srgbClr val="3F3F3F"/>
                </a:solidFill>
                <a:latin typeface="Trebuchet MS"/>
                <a:ea typeface="Trebuchet MS"/>
                <a:cs typeface="Trebuchet MS"/>
                <a:sym typeface="Trebuchet MS"/>
              </a:defRPr>
            </a:lvl8pPr>
            <a:lvl9pPr marL="4114800" marR="0" lvl="8" indent="-228600" algn="l" rtl="0">
              <a:spcBef>
                <a:spcPts val="800"/>
              </a:spcBef>
              <a:spcAft>
                <a:spcPts val="0"/>
              </a:spcAft>
              <a:buClr>
                <a:schemeClr val="accent1"/>
              </a:buClr>
              <a:buSzPts val="500"/>
              <a:buFont typeface="Noto Sans Symbols"/>
              <a:buNone/>
              <a:defRPr sz="700" b="0" i="0" u="none" strike="noStrike" cap="none">
                <a:solidFill>
                  <a:srgbClr val="3F3F3F"/>
                </a:solidFill>
                <a:latin typeface="Trebuchet MS"/>
                <a:ea typeface="Trebuchet MS"/>
                <a:cs typeface="Trebuchet MS"/>
                <a:sym typeface="Trebuchet MS"/>
              </a:defRPr>
            </a:lvl9pPr>
          </a:lstStyle>
          <a:p>
            <a:endParaRPr/>
          </a:p>
        </p:txBody>
      </p:sp>
      <p:sp>
        <p:nvSpPr>
          <p:cNvPr id="87" name="Google Shape;87;p10"/>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88" name="Google Shape;88;p10"/>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0"/>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6350"/>
            <a:ext cx="9144100" cy="5149935"/>
            <a:chOff x="0" y="-8467"/>
            <a:chExt cx="12192133" cy="6866580"/>
          </a:xfrm>
        </p:grpSpPr>
        <p:cxnSp>
          <p:nvCxnSpPr>
            <p:cNvPr id="7" name="Google Shape;7;p1"/>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8" name="Google Shape;8;p1"/>
            <p:cNvCxnSpPr/>
            <p:nvPr/>
          </p:nvCxnSpPr>
          <p:spPr>
            <a:xfrm flipH="1">
              <a:off x="7425125" y="3681413"/>
              <a:ext cx="4763700" cy="3176700"/>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name="adj" fmla="val 100000"/>
              </a:avLst>
            </a:prstGeom>
            <a:solidFill>
              <a:srgbClr val="16B0E3">
                <a:alpha val="65882"/>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 name="Google Shape;12;p1"/>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3" name="Google Shape;13;p1"/>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4" name="Google Shape;14;p1"/>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5" name="Google Shape;15;p1"/>
            <p:cNvSpPr/>
            <p:nvPr/>
          </p:nvSpPr>
          <p:spPr>
            <a:xfrm>
              <a:off x="10371666" y="3589867"/>
              <a:ext cx="1817100" cy="3268200"/>
            </a:xfrm>
            <a:prstGeom prst="triangle">
              <a:avLst>
                <a:gd name="adj" fmla="val 100000"/>
              </a:avLst>
            </a:prstGeom>
            <a:solidFill>
              <a:srgbClr val="16B0E3">
                <a:alpha val="65882"/>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 name="Google Shape;16;p1"/>
            <p:cNvSpPr/>
            <p:nvPr/>
          </p:nvSpPr>
          <p:spPr>
            <a:xfrm>
              <a:off x="0" y="4013200"/>
              <a:ext cx="448800" cy="2844900"/>
            </a:xfrm>
            <a:prstGeom prst="triangle">
              <a:avLst>
                <a:gd name="adj" fmla="val 0"/>
              </a:avLst>
            </a:prstGeom>
            <a:solidFill>
              <a:schemeClr val="accent1">
                <a:alpha val="69803"/>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7" name="Google Shape;17;p1"/>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18" name="Google Shape;18;p1"/>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7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7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7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7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7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7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7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familypathways.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www.cmcoa.org/helpcaregiving.s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chisagoagewell.or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www.facebook.com/Chisago" TargetMode="External"/><Relationship Id="rId4" Type="http://schemas.openxmlformats.org/officeDocument/2006/relationships/hyperlink" Target="http://www.chisagoagewell.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mailto:rebeccah@chisagoagewell.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mailto:leilanif@chisagoagewell.org" TargetMode="External"/><Relationship Id="rId4" Type="http://schemas.openxmlformats.org/officeDocument/2006/relationships/hyperlink" Target="mailto:kerih@chisagoagewell.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body" idx="1"/>
          </p:nvPr>
        </p:nvSpPr>
        <p:spPr>
          <a:xfrm>
            <a:off x="631350" y="1584625"/>
            <a:ext cx="2835300" cy="3344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400"/>
              <a:t>Providing older</a:t>
            </a:r>
            <a:endParaRPr sz="2400"/>
          </a:p>
          <a:p>
            <a:pPr marL="0" lvl="0" indent="0" algn="l" rtl="0">
              <a:spcBef>
                <a:spcPts val="800"/>
              </a:spcBef>
              <a:spcAft>
                <a:spcPts val="0"/>
              </a:spcAft>
              <a:buNone/>
            </a:pPr>
            <a:r>
              <a:rPr lang="en" sz="2400"/>
              <a:t>adults and family</a:t>
            </a:r>
            <a:endParaRPr sz="2400"/>
          </a:p>
          <a:p>
            <a:pPr marL="0" lvl="0" indent="0" algn="l" rtl="0">
              <a:spcBef>
                <a:spcPts val="800"/>
              </a:spcBef>
              <a:spcAft>
                <a:spcPts val="0"/>
              </a:spcAft>
              <a:buNone/>
            </a:pPr>
            <a:r>
              <a:rPr lang="en" sz="2400"/>
              <a:t>caregivers with</a:t>
            </a:r>
            <a:endParaRPr sz="2400"/>
          </a:p>
          <a:p>
            <a:pPr marL="0" lvl="0" indent="0" algn="l" rtl="0">
              <a:spcBef>
                <a:spcPts val="800"/>
              </a:spcBef>
              <a:spcAft>
                <a:spcPts val="0"/>
              </a:spcAft>
              <a:buNone/>
            </a:pPr>
            <a:r>
              <a:rPr lang="en" sz="2400"/>
              <a:t>Information and resources to</a:t>
            </a:r>
            <a:endParaRPr sz="2400"/>
          </a:p>
          <a:p>
            <a:pPr marL="0" lvl="0" indent="0" algn="l" rtl="0">
              <a:spcBef>
                <a:spcPts val="800"/>
              </a:spcBef>
              <a:spcAft>
                <a:spcPts val="0"/>
              </a:spcAft>
              <a:buNone/>
            </a:pPr>
            <a:r>
              <a:rPr lang="en" sz="2400"/>
              <a:t>age well in their</a:t>
            </a:r>
            <a:endParaRPr sz="2400"/>
          </a:p>
          <a:p>
            <a:pPr marL="0" lvl="0" indent="0" algn="l" rtl="0">
              <a:spcBef>
                <a:spcPts val="800"/>
              </a:spcBef>
              <a:spcAft>
                <a:spcPts val="0"/>
              </a:spcAft>
              <a:buNone/>
            </a:pPr>
            <a:r>
              <a:rPr lang="en" sz="2400"/>
              <a:t>Community</a:t>
            </a:r>
            <a:endParaRPr sz="1000">
              <a:solidFill>
                <a:srgbClr val="FF0000"/>
              </a:solidFill>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solidFill>
                <a:srgbClr val="FF0000"/>
              </a:solidFill>
            </a:endParaRPr>
          </a:p>
          <a:p>
            <a:pPr marL="0" lvl="0" indent="0" algn="l" rtl="0">
              <a:spcBef>
                <a:spcPts val="800"/>
              </a:spcBef>
              <a:spcAft>
                <a:spcPts val="0"/>
              </a:spcAft>
              <a:buNone/>
            </a:pPr>
            <a:endParaRPr>
              <a:solidFill>
                <a:srgbClr val="FF0000"/>
              </a:solidFill>
            </a:endParaRPr>
          </a:p>
          <a:p>
            <a:pPr marL="0" lvl="0" indent="0" algn="l" rtl="0">
              <a:spcBef>
                <a:spcPts val="800"/>
              </a:spcBef>
              <a:spcAft>
                <a:spcPts val="0"/>
              </a:spcAft>
              <a:buNone/>
            </a:pPr>
            <a:endParaRPr>
              <a:solidFill>
                <a:srgbClr val="FF0000"/>
              </a:solidFill>
            </a:endParaRPr>
          </a:p>
          <a:p>
            <a:pPr marL="0" lvl="0" indent="0" algn="l" rtl="0">
              <a:spcBef>
                <a:spcPts val="800"/>
              </a:spcBef>
              <a:spcAft>
                <a:spcPts val="0"/>
              </a:spcAft>
              <a:buNone/>
            </a:pPr>
            <a:endParaRPr>
              <a:solidFill>
                <a:srgbClr val="FF0000"/>
              </a:solidFill>
            </a:endParaRPr>
          </a:p>
          <a:p>
            <a:pPr marL="0" lvl="0" indent="0" algn="l" rtl="0">
              <a:spcBef>
                <a:spcPts val="800"/>
              </a:spcBef>
              <a:spcAft>
                <a:spcPts val="0"/>
              </a:spcAft>
              <a:buNone/>
            </a:pPr>
            <a:endParaRPr>
              <a:solidFill>
                <a:srgbClr val="FF0000"/>
              </a:solidFill>
            </a:endParaRPr>
          </a:p>
          <a:p>
            <a:pPr marL="0" lvl="0" indent="0" algn="l" rtl="0">
              <a:spcBef>
                <a:spcPts val="800"/>
              </a:spcBef>
              <a:spcAft>
                <a:spcPts val="0"/>
              </a:spcAft>
              <a:buNone/>
            </a:pPr>
            <a:r>
              <a:rPr lang="en">
                <a:solidFill>
                  <a:srgbClr val="FF0000"/>
                </a:solidFill>
              </a:rPr>
              <a:t>Add Logos to all pages</a:t>
            </a:r>
            <a:endParaRPr>
              <a:solidFill>
                <a:srgbClr val="FF0000"/>
              </a:solidFill>
            </a:endParaRPr>
          </a:p>
        </p:txBody>
      </p:sp>
      <p:sp>
        <p:nvSpPr>
          <p:cNvPr id="151" name="Google Shape;151;p19"/>
          <p:cNvSpPr txBox="1">
            <a:spLocks noGrp="1"/>
          </p:cNvSpPr>
          <p:nvPr>
            <p:ph type="title"/>
          </p:nvPr>
        </p:nvSpPr>
        <p:spPr>
          <a:xfrm>
            <a:off x="508000" y="430800"/>
            <a:ext cx="6447600" cy="5715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3600">
                <a:solidFill>
                  <a:srgbClr val="3D85C6"/>
                </a:solidFill>
              </a:rPr>
              <a:t> </a:t>
            </a:r>
            <a:endParaRPr sz="3600">
              <a:solidFill>
                <a:srgbClr val="3D85C6"/>
              </a:solidFill>
            </a:endParaRPr>
          </a:p>
        </p:txBody>
      </p:sp>
      <p:pic>
        <p:nvPicPr>
          <p:cNvPr id="152" name="Google Shape;152;p19"/>
          <p:cNvPicPr preferRelativeResize="0"/>
          <p:nvPr/>
        </p:nvPicPr>
        <p:blipFill>
          <a:blip r:embed="rId3">
            <a:alphaModFix/>
          </a:blip>
          <a:stretch>
            <a:fillRect/>
          </a:stretch>
        </p:blipFill>
        <p:spPr>
          <a:xfrm>
            <a:off x="3331577" y="1646538"/>
            <a:ext cx="3896924" cy="2543375"/>
          </a:xfrm>
          <a:prstGeom prst="rect">
            <a:avLst/>
          </a:prstGeom>
          <a:noFill/>
          <a:ln>
            <a:noFill/>
          </a:ln>
        </p:spPr>
      </p:pic>
      <p:pic>
        <p:nvPicPr>
          <p:cNvPr id="153" name="Google Shape;153;p19"/>
          <p:cNvPicPr preferRelativeResize="0"/>
          <p:nvPr/>
        </p:nvPicPr>
        <p:blipFill>
          <a:blip r:embed="rId4">
            <a:alphaModFix/>
          </a:blip>
          <a:stretch>
            <a:fillRect/>
          </a:stretch>
        </p:blipFill>
        <p:spPr>
          <a:xfrm>
            <a:off x="2343325" y="197650"/>
            <a:ext cx="3432375" cy="103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p:nvPr/>
        </p:nvSpPr>
        <p:spPr>
          <a:xfrm>
            <a:off x="276950" y="92325"/>
            <a:ext cx="6554700" cy="139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3D85C6"/>
                </a:solidFill>
                <a:latin typeface="Trebuchet MS"/>
                <a:ea typeface="Trebuchet MS"/>
                <a:cs typeface="Trebuchet MS"/>
                <a:sym typeface="Trebuchet MS"/>
              </a:rPr>
              <a:t>Estimated Costs</a:t>
            </a:r>
            <a:endParaRPr sz="3000">
              <a:solidFill>
                <a:srgbClr val="3D85C6"/>
              </a:solidFill>
              <a:latin typeface="Trebuchet MS"/>
              <a:ea typeface="Trebuchet MS"/>
              <a:cs typeface="Trebuchet MS"/>
              <a:sym typeface="Trebuchet MS"/>
            </a:endParaRPr>
          </a:p>
          <a:p>
            <a:pPr marL="0" lvl="0" indent="0" algn="ctr" rtl="0">
              <a:spcBef>
                <a:spcPts val="0"/>
              </a:spcBef>
              <a:spcAft>
                <a:spcPts val="0"/>
              </a:spcAft>
              <a:buNone/>
            </a:pPr>
            <a:r>
              <a:rPr lang="en" sz="1800" i="1">
                <a:latin typeface="Trebuchet MS"/>
                <a:ea typeface="Trebuchet MS"/>
                <a:cs typeface="Trebuchet MS"/>
                <a:sym typeface="Trebuchet MS"/>
              </a:rPr>
              <a:t>(In Central Minnesota Council on Aging Region)</a:t>
            </a:r>
            <a:endParaRPr sz="1800" i="1">
              <a:latin typeface="Trebuchet MS"/>
              <a:ea typeface="Trebuchet MS"/>
              <a:cs typeface="Trebuchet MS"/>
              <a:sym typeface="Trebuchet MS"/>
            </a:endParaRPr>
          </a:p>
          <a:p>
            <a:pPr marL="0" lvl="0" indent="0" algn="ctr" rtl="0">
              <a:spcBef>
                <a:spcPts val="0"/>
              </a:spcBef>
              <a:spcAft>
                <a:spcPts val="0"/>
              </a:spcAft>
              <a:buClr>
                <a:schemeClr val="dk1"/>
              </a:buClr>
              <a:buSzPts val="1100"/>
              <a:buFont typeface="Arial"/>
              <a:buNone/>
            </a:pPr>
            <a:r>
              <a:rPr lang="en" sz="2400" i="1">
                <a:latin typeface="Trebuchet MS"/>
                <a:ea typeface="Trebuchet MS"/>
                <a:cs typeface="Trebuchet MS"/>
                <a:sym typeface="Trebuchet MS"/>
              </a:rPr>
              <a:t>“Old age is no place for sissies.”--Bette Davis</a:t>
            </a:r>
            <a:endParaRPr sz="2400" i="1">
              <a:latin typeface="Trebuchet MS"/>
              <a:ea typeface="Trebuchet MS"/>
              <a:cs typeface="Trebuchet MS"/>
              <a:sym typeface="Trebuchet MS"/>
            </a:endParaRPr>
          </a:p>
          <a:p>
            <a:pPr marL="0" lvl="0" indent="0" algn="ctr" rtl="0">
              <a:spcBef>
                <a:spcPts val="0"/>
              </a:spcBef>
              <a:spcAft>
                <a:spcPts val="0"/>
              </a:spcAft>
              <a:buNone/>
            </a:pPr>
            <a:endParaRPr sz="1800" i="1">
              <a:latin typeface="Trebuchet MS"/>
              <a:ea typeface="Trebuchet MS"/>
              <a:cs typeface="Trebuchet MS"/>
              <a:sym typeface="Trebuchet MS"/>
            </a:endParaRPr>
          </a:p>
        </p:txBody>
      </p:sp>
      <p:sp>
        <p:nvSpPr>
          <p:cNvPr id="210" name="Google Shape;210;p28"/>
          <p:cNvSpPr txBox="1"/>
          <p:nvPr/>
        </p:nvSpPr>
        <p:spPr>
          <a:xfrm>
            <a:off x="782125" y="1418625"/>
            <a:ext cx="5670900" cy="31917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5FCBEF"/>
              </a:buClr>
              <a:buSzPts val="2400"/>
              <a:buFont typeface="Trebuchet MS"/>
              <a:buChar char="➢"/>
            </a:pPr>
            <a:r>
              <a:rPr lang="en" sz="2400">
                <a:latin typeface="Trebuchet MS"/>
                <a:ea typeface="Trebuchet MS"/>
                <a:cs typeface="Trebuchet MS"/>
                <a:sym typeface="Trebuchet MS"/>
              </a:rPr>
              <a:t>Assisted Living - average costs</a:t>
            </a:r>
            <a:endParaRPr sz="2400">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2400" i="1">
                <a:solidFill>
                  <a:schemeClr val="dk1"/>
                </a:solidFill>
                <a:latin typeface="Trebuchet MS"/>
                <a:ea typeface="Trebuchet MS"/>
                <a:cs typeface="Trebuchet MS"/>
                <a:sym typeface="Trebuchet MS"/>
              </a:rPr>
              <a:t>$3,300 - $6,000/month</a:t>
            </a:r>
            <a:endParaRPr sz="2400">
              <a:latin typeface="Trebuchet MS"/>
              <a:ea typeface="Trebuchet MS"/>
              <a:cs typeface="Trebuchet MS"/>
              <a:sym typeface="Trebuchet MS"/>
            </a:endParaRPr>
          </a:p>
          <a:p>
            <a:pPr marL="457200" lvl="0" indent="0" algn="l" rtl="0">
              <a:lnSpc>
                <a:spcPct val="115000"/>
              </a:lnSpc>
              <a:spcBef>
                <a:spcPts val="0"/>
              </a:spcBef>
              <a:spcAft>
                <a:spcPts val="0"/>
              </a:spcAft>
              <a:buNone/>
            </a:pPr>
            <a:r>
              <a:rPr lang="en" sz="1800" i="1">
                <a:latin typeface="Trebuchet MS"/>
                <a:ea typeface="Trebuchet MS"/>
                <a:cs typeface="Trebuchet MS"/>
                <a:sym typeface="Trebuchet MS"/>
              </a:rPr>
              <a:t>$39,600 - $72,000/year   based on services</a:t>
            </a:r>
            <a:endParaRPr sz="1800" i="1">
              <a:latin typeface="Trebuchet MS"/>
              <a:ea typeface="Trebuchet MS"/>
              <a:cs typeface="Trebuchet MS"/>
              <a:sym typeface="Trebuchet MS"/>
            </a:endParaRPr>
          </a:p>
          <a:p>
            <a:pPr marL="457200" lvl="0" indent="-381000" algn="l" rtl="0">
              <a:lnSpc>
                <a:spcPct val="100000"/>
              </a:lnSpc>
              <a:spcBef>
                <a:spcPts val="0"/>
              </a:spcBef>
              <a:spcAft>
                <a:spcPts val="0"/>
              </a:spcAft>
              <a:buClr>
                <a:srgbClr val="5FCBEF"/>
              </a:buClr>
              <a:buSzPts val="2400"/>
              <a:buFont typeface="Trebuchet MS"/>
              <a:buChar char="➢"/>
            </a:pPr>
            <a:r>
              <a:rPr lang="en" sz="2400">
                <a:latin typeface="Trebuchet MS"/>
                <a:ea typeface="Trebuchet MS"/>
                <a:cs typeface="Trebuchet MS"/>
                <a:sym typeface="Trebuchet MS"/>
              </a:rPr>
              <a:t>In-home care (non-nursing)</a:t>
            </a:r>
            <a:endParaRPr sz="2400">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2400">
                <a:latin typeface="Trebuchet MS"/>
                <a:ea typeface="Trebuchet MS"/>
                <a:cs typeface="Trebuchet MS"/>
                <a:sym typeface="Trebuchet MS"/>
              </a:rPr>
              <a:t>$5,000/month</a:t>
            </a:r>
            <a:endParaRPr sz="2400">
              <a:latin typeface="Trebuchet MS"/>
              <a:ea typeface="Trebuchet MS"/>
              <a:cs typeface="Trebuchet MS"/>
              <a:sym typeface="Trebuchet MS"/>
            </a:endParaRPr>
          </a:p>
          <a:p>
            <a:pPr marL="457200" lvl="0" indent="0" algn="l" rtl="0">
              <a:lnSpc>
                <a:spcPct val="115000"/>
              </a:lnSpc>
              <a:spcBef>
                <a:spcPts val="0"/>
              </a:spcBef>
              <a:spcAft>
                <a:spcPts val="0"/>
              </a:spcAft>
              <a:buNone/>
            </a:pPr>
            <a:r>
              <a:rPr lang="en" sz="1800" i="1">
                <a:latin typeface="Trebuchet MS"/>
                <a:ea typeface="Trebuchet MS"/>
                <a:cs typeface="Trebuchet MS"/>
                <a:sym typeface="Trebuchet MS"/>
              </a:rPr>
              <a:t>$60,000/year</a:t>
            </a:r>
            <a:endParaRPr sz="2400" i="1">
              <a:latin typeface="Trebuchet MS"/>
              <a:ea typeface="Trebuchet MS"/>
              <a:cs typeface="Trebuchet MS"/>
              <a:sym typeface="Trebuchet MS"/>
            </a:endParaRPr>
          </a:p>
          <a:p>
            <a:pPr marL="457200" lvl="0" indent="-381000" algn="l" rtl="0">
              <a:lnSpc>
                <a:spcPct val="100000"/>
              </a:lnSpc>
              <a:spcBef>
                <a:spcPts val="0"/>
              </a:spcBef>
              <a:spcAft>
                <a:spcPts val="0"/>
              </a:spcAft>
              <a:buClr>
                <a:srgbClr val="5FCBEF"/>
              </a:buClr>
              <a:buSzPts val="2400"/>
              <a:buFont typeface="Trebuchet MS"/>
              <a:buChar char="➢"/>
            </a:pPr>
            <a:r>
              <a:rPr lang="en" sz="2400" i="1">
                <a:latin typeface="Trebuchet MS"/>
                <a:ea typeface="Trebuchet MS"/>
                <a:cs typeface="Trebuchet MS"/>
                <a:sym typeface="Trebuchet MS"/>
              </a:rPr>
              <a:t>Skilled nursing facility </a:t>
            </a:r>
            <a:endParaRPr sz="2400" i="1">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2400" i="1">
                <a:latin typeface="Trebuchet MS"/>
                <a:ea typeface="Trebuchet MS"/>
                <a:cs typeface="Trebuchet MS"/>
                <a:sym typeface="Trebuchet MS"/>
              </a:rPr>
              <a:t>$6,700/month</a:t>
            </a:r>
            <a:endParaRPr sz="2400" i="1">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1800" i="1">
                <a:latin typeface="Trebuchet MS"/>
                <a:ea typeface="Trebuchet MS"/>
                <a:cs typeface="Trebuchet MS"/>
                <a:sym typeface="Trebuchet MS"/>
              </a:rPr>
              <a:t>$80,400/year </a:t>
            </a:r>
            <a:endParaRPr sz="1800" i="1">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1800" i="1">
              <a:latin typeface="Trebuchet MS"/>
              <a:ea typeface="Trebuchet MS"/>
              <a:cs typeface="Trebuchet MS"/>
              <a:sym typeface="Trebuchet MS"/>
            </a:endParaRPr>
          </a:p>
          <a:p>
            <a:pPr marL="457200" lvl="0" indent="0" algn="ctr" rtl="0">
              <a:lnSpc>
                <a:spcPct val="100000"/>
              </a:lnSpc>
              <a:spcBef>
                <a:spcPts val="0"/>
              </a:spcBef>
              <a:spcAft>
                <a:spcPts val="0"/>
              </a:spcAft>
              <a:buNone/>
            </a:pPr>
            <a:r>
              <a:rPr lang="en" sz="1200">
                <a:latin typeface="Trebuchet MS"/>
                <a:ea typeface="Trebuchet MS"/>
                <a:cs typeface="Trebuchet MS"/>
                <a:sym typeface="Trebuchet MS"/>
              </a:rPr>
              <a:t>Senior Advisor &amp; MetLife</a:t>
            </a:r>
            <a:endParaRPr sz="1200">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1800" i="1">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1800" i="1">
                <a:latin typeface="Trebuchet MS"/>
                <a:ea typeface="Trebuchet MS"/>
                <a:cs typeface="Trebuchet MS"/>
                <a:sym typeface="Trebuchet MS"/>
              </a:rPr>
              <a:t> </a:t>
            </a:r>
            <a:endParaRPr sz="1800" i="1">
              <a:solidFill>
                <a:srgbClr val="FF0000"/>
              </a:solidFill>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2400" i="1">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2400" i="1">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800" i="1">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800" i="1">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2400"/>
          </a:p>
          <a:p>
            <a:pPr marL="457200" lvl="0" indent="0" algn="l" rtl="0">
              <a:lnSpc>
                <a:spcPct val="115000"/>
              </a:lnSpc>
              <a:spcBef>
                <a:spcPts val="0"/>
              </a:spcBef>
              <a:spcAft>
                <a:spcPts val="0"/>
              </a:spcAft>
              <a:buNone/>
            </a:pPr>
            <a:endParaRPr sz="2400" i="1"/>
          </a:p>
          <a:p>
            <a:pPr marL="45720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a:spLocks noGrp="1"/>
          </p:cNvSpPr>
          <p:nvPr>
            <p:ph type="body" idx="1"/>
          </p:nvPr>
        </p:nvSpPr>
        <p:spPr>
          <a:xfrm>
            <a:off x="508000" y="1450725"/>
            <a:ext cx="5980800" cy="3257400"/>
          </a:xfrm>
          <a:prstGeom prst="rect">
            <a:avLst/>
          </a:prstGeom>
        </p:spPr>
        <p:txBody>
          <a:bodyPr spcFirstLastPara="1" wrap="square" lIns="68575" tIns="34275" rIns="68575" bIns="34275" anchor="t" anchorCtr="0">
            <a:noAutofit/>
          </a:bodyPr>
          <a:lstStyle/>
          <a:p>
            <a:pPr marL="0" lvl="0" indent="0" algn="l" rtl="0">
              <a:lnSpc>
                <a:spcPct val="160000"/>
              </a:lnSpc>
              <a:spcBef>
                <a:spcPts val="0"/>
              </a:spcBef>
              <a:spcAft>
                <a:spcPts val="0"/>
              </a:spcAft>
              <a:buNone/>
            </a:pPr>
            <a:r>
              <a:rPr lang="en" sz="2400">
                <a:solidFill>
                  <a:schemeClr val="dk1"/>
                </a:solidFill>
                <a:highlight>
                  <a:srgbClr val="FFFFFF"/>
                </a:highlight>
                <a:latin typeface="Arial"/>
                <a:ea typeface="Arial"/>
                <a:cs typeface="Arial"/>
                <a:sym typeface="Arial"/>
              </a:rPr>
              <a:t>“Aging is not ‘lost youth’ but a new stage of opportunity and strength.” Betty Friedan</a:t>
            </a:r>
            <a:endParaRPr sz="2400">
              <a:solidFill>
                <a:schemeClr val="dk1"/>
              </a:solidFill>
              <a:latin typeface="Arial"/>
              <a:ea typeface="Arial"/>
              <a:cs typeface="Arial"/>
              <a:sym typeface="Arial"/>
            </a:endParaRPr>
          </a:p>
          <a:p>
            <a:pPr marL="457200" lvl="0" indent="-342900" algn="l" rtl="0">
              <a:lnSpc>
                <a:spcPct val="100000"/>
              </a:lnSpc>
              <a:spcBef>
                <a:spcPts val="2300"/>
              </a:spcBef>
              <a:spcAft>
                <a:spcPts val="0"/>
              </a:spcAft>
              <a:buClr>
                <a:srgbClr val="5FCBEF"/>
              </a:buClr>
              <a:buSzPts val="1800"/>
              <a:buFont typeface="Arial"/>
              <a:buChar char="➢"/>
            </a:pPr>
            <a:r>
              <a:rPr lang="en" sz="1800">
                <a:solidFill>
                  <a:schemeClr val="dk1"/>
                </a:solidFill>
                <a:latin typeface="Arial"/>
                <a:ea typeface="Arial"/>
                <a:cs typeface="Arial"/>
                <a:sym typeface="Arial"/>
              </a:rPr>
              <a:t>“90% of seniors and millennials want to remain in their own homes and live in their own communities”  -- AARP</a:t>
            </a:r>
            <a:endParaRPr sz="180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1800">
              <a:solidFill>
                <a:schemeClr val="dk1"/>
              </a:solidFill>
              <a:latin typeface="Arial"/>
              <a:ea typeface="Arial"/>
              <a:cs typeface="Arial"/>
              <a:sym typeface="Arial"/>
            </a:endParaRPr>
          </a:p>
          <a:p>
            <a:pPr marL="457200" lvl="0" indent="-342900" algn="l" rtl="0">
              <a:lnSpc>
                <a:spcPct val="100000"/>
              </a:lnSpc>
              <a:spcBef>
                <a:spcPts val="0"/>
              </a:spcBef>
              <a:spcAft>
                <a:spcPts val="0"/>
              </a:spcAft>
              <a:buClr>
                <a:srgbClr val="5FCBEF"/>
              </a:buClr>
              <a:buSzPts val="1800"/>
              <a:buFont typeface="Arial"/>
              <a:buChar char="➢"/>
            </a:pPr>
            <a:r>
              <a:rPr lang="en" sz="1800">
                <a:solidFill>
                  <a:schemeClr val="dk1"/>
                </a:solidFill>
                <a:latin typeface="Arial"/>
                <a:ea typeface="Arial"/>
                <a:cs typeface="Arial"/>
                <a:sym typeface="Arial"/>
              </a:rPr>
              <a:t>Aligning a community’s resources can help achieve that goal.</a:t>
            </a:r>
            <a:endParaRPr sz="1800">
              <a:solidFill>
                <a:schemeClr val="dk1"/>
              </a:solidFill>
              <a:latin typeface="Arial"/>
              <a:ea typeface="Arial"/>
              <a:cs typeface="Arial"/>
              <a:sym typeface="Arial"/>
            </a:endParaRPr>
          </a:p>
          <a:p>
            <a:pPr marL="0" lvl="0" indent="0" algn="l" rtl="0">
              <a:spcBef>
                <a:spcPts val="0"/>
              </a:spcBef>
              <a:spcAft>
                <a:spcPts val="0"/>
              </a:spcAft>
              <a:buNone/>
            </a:pPr>
            <a:endParaRPr sz="2400">
              <a:solidFill>
                <a:schemeClr val="dk1"/>
              </a:solidFill>
              <a:latin typeface="Arial"/>
              <a:ea typeface="Arial"/>
              <a:cs typeface="Arial"/>
              <a:sym typeface="Arial"/>
            </a:endParaRPr>
          </a:p>
          <a:p>
            <a:pPr marL="0" lvl="0" indent="0" algn="l" rtl="0">
              <a:spcBef>
                <a:spcPts val="0"/>
              </a:spcBef>
              <a:spcAft>
                <a:spcPts val="0"/>
              </a:spcAft>
              <a:buNone/>
            </a:pPr>
            <a:endParaRPr sz="2400">
              <a:solidFill>
                <a:schemeClr val="dk1"/>
              </a:solidFill>
              <a:latin typeface="Arial"/>
              <a:ea typeface="Arial"/>
              <a:cs typeface="Arial"/>
              <a:sym typeface="Arial"/>
            </a:endParaRPr>
          </a:p>
          <a:p>
            <a:pPr marL="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16" name="Google Shape;216;p29"/>
          <p:cNvSpPr txBox="1">
            <a:spLocks noGrp="1"/>
          </p:cNvSpPr>
          <p:nvPr>
            <p:ph type="body" idx="2"/>
          </p:nvPr>
        </p:nvSpPr>
        <p:spPr>
          <a:xfrm>
            <a:off x="593475" y="474775"/>
            <a:ext cx="6361800" cy="5934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None/>
            </a:pPr>
            <a:r>
              <a:rPr lang="en" sz="3000">
                <a:solidFill>
                  <a:srgbClr val="3D85C6"/>
                </a:solidFill>
              </a:rPr>
              <a:t>Helping Seniors Age in Place</a:t>
            </a:r>
            <a:endParaRPr sz="3000">
              <a:solidFill>
                <a:srgbClr val="3D85C6"/>
              </a:solidFill>
            </a:endParaRPr>
          </a:p>
          <a:p>
            <a:pPr marL="0" lvl="0" indent="0" algn="l" rtl="0">
              <a:spcBef>
                <a:spcPts val="8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0"/>
          <p:cNvSpPr txBox="1"/>
          <p:nvPr/>
        </p:nvSpPr>
        <p:spPr>
          <a:xfrm>
            <a:off x="501150" y="184650"/>
            <a:ext cx="6330600" cy="63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4A86E8"/>
                </a:solidFill>
              </a:rPr>
              <a:t>Senior LinkAge Line</a:t>
            </a:r>
            <a:r>
              <a:rPr lang="en" sz="3600" i="1">
                <a:solidFill>
                  <a:srgbClr val="4A86E8"/>
                </a:solidFill>
              </a:rPr>
              <a:t>® </a:t>
            </a:r>
            <a:r>
              <a:rPr lang="en" sz="3600">
                <a:solidFill>
                  <a:srgbClr val="3D85C6"/>
                </a:solidFill>
                <a:latin typeface="Trebuchet MS"/>
                <a:ea typeface="Trebuchet MS"/>
                <a:cs typeface="Trebuchet MS"/>
                <a:sym typeface="Trebuchet MS"/>
              </a:rPr>
              <a:t> </a:t>
            </a:r>
            <a:endParaRPr sz="3600">
              <a:solidFill>
                <a:srgbClr val="3D85C6"/>
              </a:solidFill>
              <a:latin typeface="Trebuchet MS"/>
              <a:ea typeface="Trebuchet MS"/>
              <a:cs typeface="Trebuchet MS"/>
              <a:sym typeface="Trebuchet MS"/>
            </a:endParaRPr>
          </a:p>
          <a:p>
            <a:pPr marL="0" lvl="0" indent="0" algn="l" rtl="0">
              <a:spcBef>
                <a:spcPts val="0"/>
              </a:spcBef>
              <a:spcAft>
                <a:spcPts val="0"/>
              </a:spcAft>
              <a:buNone/>
            </a:pPr>
            <a:endParaRPr sz="2400">
              <a:latin typeface="Trebuchet MS"/>
              <a:ea typeface="Trebuchet MS"/>
              <a:cs typeface="Trebuchet MS"/>
              <a:sym typeface="Trebuchet MS"/>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2" name="Google Shape;222;p30"/>
          <p:cNvSpPr txBox="1"/>
          <p:nvPr/>
        </p:nvSpPr>
        <p:spPr>
          <a:xfrm>
            <a:off x="435225" y="1134200"/>
            <a:ext cx="6238200" cy="3455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5FCBEF"/>
              </a:buClr>
              <a:buSzPts val="1800"/>
              <a:buFont typeface="Trebuchet MS"/>
              <a:buChar char="➢"/>
            </a:pPr>
            <a:r>
              <a:rPr lang="en" sz="1800">
                <a:latin typeface="Trebuchet MS"/>
                <a:ea typeface="Trebuchet MS"/>
                <a:cs typeface="Trebuchet MS"/>
                <a:sym typeface="Trebuchet MS"/>
              </a:rPr>
              <a:t>A </a:t>
            </a:r>
            <a:r>
              <a:rPr lang="en" sz="1800" u="sng">
                <a:latin typeface="Trebuchet MS"/>
                <a:ea typeface="Trebuchet MS"/>
                <a:cs typeface="Trebuchet MS"/>
                <a:sym typeface="Trebuchet MS"/>
              </a:rPr>
              <a:t>no-fee</a:t>
            </a:r>
            <a:r>
              <a:rPr lang="en" sz="1800">
                <a:latin typeface="Trebuchet MS"/>
                <a:ea typeface="Trebuchet MS"/>
                <a:cs typeface="Trebuchet MS"/>
                <a:sym typeface="Trebuchet MS"/>
              </a:rPr>
              <a:t> service that provides confidential, unbiased information and assistance, connecting people to resources and programs based on individual need</a:t>
            </a:r>
            <a:endParaRPr sz="1800">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1800">
              <a:latin typeface="Trebuchet MS"/>
              <a:ea typeface="Trebuchet MS"/>
              <a:cs typeface="Trebuchet MS"/>
              <a:sym typeface="Trebuchet MS"/>
            </a:endParaRPr>
          </a:p>
          <a:p>
            <a:pPr marL="457200" lvl="0" indent="-342900" algn="l" rtl="0">
              <a:lnSpc>
                <a:spcPct val="100000"/>
              </a:lnSpc>
              <a:spcBef>
                <a:spcPts val="0"/>
              </a:spcBef>
              <a:spcAft>
                <a:spcPts val="0"/>
              </a:spcAft>
              <a:buClr>
                <a:srgbClr val="5FCBEF"/>
              </a:buClr>
              <a:buSzPts val="1800"/>
              <a:buFont typeface="Trebuchet MS"/>
              <a:buChar char="➢"/>
            </a:pPr>
            <a:r>
              <a:rPr lang="en" sz="1800">
                <a:latin typeface="Trebuchet MS"/>
                <a:ea typeface="Trebuchet MS"/>
                <a:cs typeface="Trebuchet MS"/>
                <a:sym typeface="Trebuchet MS"/>
              </a:rPr>
              <a:t>A partner/resource to help seniors achieve and maintain independence</a:t>
            </a:r>
            <a:endParaRPr sz="1800">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1800">
              <a:latin typeface="Trebuchet MS"/>
              <a:ea typeface="Trebuchet MS"/>
              <a:cs typeface="Trebuchet MS"/>
              <a:sym typeface="Trebuchet MS"/>
            </a:endParaRPr>
          </a:p>
          <a:p>
            <a:pPr marL="457200" lvl="0" indent="-342900" algn="l" rtl="0">
              <a:lnSpc>
                <a:spcPct val="100000"/>
              </a:lnSpc>
              <a:spcBef>
                <a:spcPts val="0"/>
              </a:spcBef>
              <a:spcAft>
                <a:spcPts val="0"/>
              </a:spcAft>
              <a:buClr>
                <a:srgbClr val="5FCBEF"/>
              </a:buClr>
              <a:buSzPts val="1800"/>
              <a:buFont typeface="Trebuchet MS"/>
              <a:buChar char="➢"/>
            </a:pPr>
            <a:r>
              <a:rPr lang="en" sz="1800">
                <a:latin typeface="Trebuchet MS"/>
                <a:ea typeface="Trebuchet MS"/>
                <a:cs typeface="Trebuchet MS"/>
                <a:sym typeface="Trebuchet MS"/>
              </a:rPr>
              <a:t>Connects consumers to programs that help them save money and stretch dollars</a:t>
            </a:r>
            <a:endParaRPr sz="1800">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1800">
              <a:latin typeface="Trebuchet MS"/>
              <a:ea typeface="Trebuchet MS"/>
              <a:cs typeface="Trebuchet MS"/>
              <a:sym typeface="Trebuchet MS"/>
            </a:endParaRPr>
          </a:p>
          <a:p>
            <a:pPr marL="457200" lvl="0" indent="-342900" algn="l" rtl="0">
              <a:lnSpc>
                <a:spcPct val="100000"/>
              </a:lnSpc>
              <a:spcBef>
                <a:spcPts val="0"/>
              </a:spcBef>
              <a:spcAft>
                <a:spcPts val="0"/>
              </a:spcAft>
              <a:buClr>
                <a:srgbClr val="5FCBEF"/>
              </a:buClr>
              <a:buSzPts val="1800"/>
              <a:buFont typeface="Trebuchet MS"/>
              <a:buChar char="➢"/>
            </a:pPr>
            <a:r>
              <a:rPr lang="en" sz="1800">
                <a:latin typeface="Trebuchet MS"/>
                <a:ea typeface="Trebuchet MS"/>
                <a:cs typeface="Trebuchet MS"/>
                <a:sym typeface="Trebuchet MS"/>
              </a:rPr>
              <a:t>Provides education, advocacy, assistance, and follow-up</a:t>
            </a:r>
            <a:endParaRPr sz="1800">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body" idx="1"/>
          </p:nvPr>
        </p:nvSpPr>
        <p:spPr>
          <a:xfrm>
            <a:off x="508000" y="1569425"/>
            <a:ext cx="6447600" cy="3197700"/>
          </a:xfrm>
          <a:prstGeom prst="rect">
            <a:avLst/>
          </a:prstGeom>
        </p:spPr>
        <p:txBody>
          <a:bodyPr spcFirstLastPara="1" wrap="square" lIns="68575" tIns="34275" rIns="68575" bIns="34275" anchor="t" anchorCtr="0">
            <a:noAutofit/>
          </a:bodyPr>
          <a:lstStyle/>
          <a:p>
            <a:pPr marL="914400" lvl="1" indent="-381000" algn="l" rtl="0">
              <a:lnSpc>
                <a:spcPct val="150000"/>
              </a:lnSpc>
              <a:spcBef>
                <a:spcPts val="1000"/>
              </a:spcBef>
              <a:spcAft>
                <a:spcPts val="0"/>
              </a:spcAft>
              <a:buClr>
                <a:srgbClr val="5FCBEF"/>
              </a:buClr>
              <a:buSzPts val="2400"/>
              <a:buChar char="▶"/>
            </a:pPr>
            <a:r>
              <a:rPr lang="en" sz="2400">
                <a:solidFill>
                  <a:srgbClr val="404040"/>
                </a:solidFill>
              </a:rPr>
              <a:t>Senior LinkAge Line - </a:t>
            </a:r>
            <a:r>
              <a:rPr lang="en" sz="2400" b="1">
                <a:solidFill>
                  <a:srgbClr val="404040"/>
                </a:solidFill>
              </a:rPr>
              <a:t>1-800-333-2433</a:t>
            </a:r>
            <a:endParaRPr sz="2400" b="1">
              <a:solidFill>
                <a:srgbClr val="404040"/>
              </a:solidFill>
            </a:endParaRPr>
          </a:p>
          <a:p>
            <a:pPr marL="457200" lvl="0" indent="-342900" algn="l" rtl="0">
              <a:lnSpc>
                <a:spcPct val="115000"/>
              </a:lnSpc>
              <a:spcBef>
                <a:spcPts val="0"/>
              </a:spcBef>
              <a:spcAft>
                <a:spcPts val="0"/>
              </a:spcAft>
              <a:buClr>
                <a:srgbClr val="5FCBEF"/>
              </a:buClr>
              <a:buSzPts val="1800"/>
              <a:buChar char="▶"/>
            </a:pPr>
            <a:r>
              <a:rPr lang="en" sz="1800">
                <a:solidFill>
                  <a:srgbClr val="404040"/>
                </a:solidFill>
              </a:rPr>
              <a:t>Medicare counseling</a:t>
            </a:r>
            <a:endParaRPr sz="1800">
              <a:solidFill>
                <a:srgbClr val="404040"/>
              </a:solidFill>
            </a:endParaRPr>
          </a:p>
          <a:p>
            <a:pPr marL="457200" lvl="0" indent="-342900" algn="l" rtl="0">
              <a:lnSpc>
                <a:spcPct val="115000"/>
              </a:lnSpc>
              <a:spcBef>
                <a:spcPts val="0"/>
              </a:spcBef>
              <a:spcAft>
                <a:spcPts val="0"/>
              </a:spcAft>
              <a:buClr>
                <a:srgbClr val="5FCBEF"/>
              </a:buClr>
              <a:buSzPts val="1800"/>
              <a:buChar char="▶"/>
            </a:pPr>
            <a:r>
              <a:rPr lang="en" sz="1800">
                <a:solidFill>
                  <a:srgbClr val="404040"/>
                </a:solidFill>
              </a:rPr>
              <a:t>Housing options						</a:t>
            </a:r>
            <a:endParaRPr sz="1800">
              <a:solidFill>
                <a:srgbClr val="404040"/>
              </a:solidFill>
            </a:endParaRPr>
          </a:p>
          <a:p>
            <a:pPr marL="457200" lvl="0" indent="-342900" algn="l" rtl="0">
              <a:lnSpc>
                <a:spcPct val="115000"/>
              </a:lnSpc>
              <a:spcBef>
                <a:spcPts val="0"/>
              </a:spcBef>
              <a:spcAft>
                <a:spcPts val="0"/>
              </a:spcAft>
              <a:buClr>
                <a:srgbClr val="5FCBEF"/>
              </a:buClr>
              <a:buSzPts val="1800"/>
              <a:buChar char="▶"/>
            </a:pPr>
            <a:r>
              <a:rPr lang="en" sz="1800">
                <a:solidFill>
                  <a:srgbClr val="404040"/>
                </a:solidFill>
              </a:rPr>
              <a:t>Nutrition</a:t>
            </a:r>
            <a:endParaRPr sz="1800">
              <a:solidFill>
                <a:srgbClr val="404040"/>
              </a:solidFill>
            </a:endParaRPr>
          </a:p>
          <a:p>
            <a:pPr marL="457200" lvl="0" indent="-342900" algn="l" rtl="0">
              <a:lnSpc>
                <a:spcPct val="115000"/>
              </a:lnSpc>
              <a:spcBef>
                <a:spcPts val="0"/>
              </a:spcBef>
              <a:spcAft>
                <a:spcPts val="0"/>
              </a:spcAft>
              <a:buClr>
                <a:srgbClr val="5FCBEF"/>
              </a:buClr>
              <a:buSzPts val="1800"/>
              <a:buChar char="▶"/>
            </a:pPr>
            <a:r>
              <a:rPr lang="en" sz="1800">
                <a:solidFill>
                  <a:srgbClr val="404040"/>
                </a:solidFill>
              </a:rPr>
              <a:t>Transportation</a:t>
            </a:r>
            <a:endParaRPr sz="1800">
              <a:solidFill>
                <a:srgbClr val="404040"/>
              </a:solidFill>
            </a:endParaRPr>
          </a:p>
          <a:p>
            <a:pPr marL="457200" lvl="0" indent="-342900" algn="l" rtl="0">
              <a:lnSpc>
                <a:spcPct val="115000"/>
              </a:lnSpc>
              <a:spcBef>
                <a:spcPts val="0"/>
              </a:spcBef>
              <a:spcAft>
                <a:spcPts val="0"/>
              </a:spcAft>
              <a:buClr>
                <a:srgbClr val="5FCBEF"/>
              </a:buClr>
              <a:buSzPts val="1800"/>
              <a:buChar char="▶"/>
            </a:pPr>
            <a:r>
              <a:rPr lang="en" sz="1800">
                <a:solidFill>
                  <a:srgbClr val="404040"/>
                </a:solidFill>
              </a:rPr>
              <a:t>Financial assistance</a:t>
            </a:r>
            <a:endParaRPr sz="1800">
              <a:solidFill>
                <a:srgbClr val="404040"/>
              </a:solidFill>
            </a:endParaRPr>
          </a:p>
          <a:p>
            <a:pPr marL="457200" lvl="0" indent="-342900" algn="l" rtl="0">
              <a:lnSpc>
                <a:spcPct val="115000"/>
              </a:lnSpc>
              <a:spcBef>
                <a:spcPts val="0"/>
              </a:spcBef>
              <a:spcAft>
                <a:spcPts val="0"/>
              </a:spcAft>
              <a:buClr>
                <a:srgbClr val="5FCBEF"/>
              </a:buClr>
              <a:buSzPts val="1800"/>
              <a:buChar char="▶"/>
            </a:pPr>
            <a:r>
              <a:rPr lang="en" sz="1800">
                <a:solidFill>
                  <a:srgbClr val="404040"/>
                </a:solidFill>
              </a:rPr>
              <a:t>Prescription drug help</a:t>
            </a:r>
            <a:endParaRPr sz="1800">
              <a:solidFill>
                <a:srgbClr val="404040"/>
              </a:solidFill>
            </a:endParaRPr>
          </a:p>
          <a:p>
            <a:pPr marL="457200" lvl="0" indent="-342900" algn="l" rtl="0">
              <a:lnSpc>
                <a:spcPct val="115000"/>
              </a:lnSpc>
              <a:spcBef>
                <a:spcPts val="0"/>
              </a:spcBef>
              <a:spcAft>
                <a:spcPts val="0"/>
              </a:spcAft>
              <a:buClr>
                <a:srgbClr val="5FCBEF"/>
              </a:buClr>
              <a:buSzPts val="1800"/>
              <a:buChar char="▶"/>
            </a:pPr>
            <a:r>
              <a:rPr lang="en" sz="1800">
                <a:solidFill>
                  <a:srgbClr val="404040"/>
                </a:solidFill>
              </a:rPr>
              <a:t>In-person assistance</a:t>
            </a:r>
            <a:endParaRPr sz="1800">
              <a:solidFill>
                <a:srgbClr val="404040"/>
              </a:solidFill>
            </a:endParaRPr>
          </a:p>
          <a:p>
            <a:pPr marL="457200" lvl="0" indent="-342900" algn="l" rtl="0">
              <a:lnSpc>
                <a:spcPct val="115000"/>
              </a:lnSpc>
              <a:spcBef>
                <a:spcPts val="0"/>
              </a:spcBef>
              <a:spcAft>
                <a:spcPts val="0"/>
              </a:spcAft>
              <a:buClr>
                <a:srgbClr val="5FCBEF"/>
              </a:buClr>
              <a:buSzPts val="1800"/>
              <a:buChar char="▶"/>
            </a:pPr>
            <a:r>
              <a:rPr lang="en" sz="1800">
                <a:solidFill>
                  <a:srgbClr val="404040"/>
                </a:solidFill>
              </a:rPr>
              <a:t>Caregiver support</a:t>
            </a:r>
            <a:endParaRPr sz="1800">
              <a:solidFill>
                <a:srgbClr val="404040"/>
              </a:solidFill>
            </a:endParaRPr>
          </a:p>
        </p:txBody>
      </p:sp>
      <p:pic>
        <p:nvPicPr>
          <p:cNvPr id="228" name="Google Shape;228;p31"/>
          <p:cNvPicPr preferRelativeResize="0"/>
          <p:nvPr/>
        </p:nvPicPr>
        <p:blipFill>
          <a:blip r:embed="rId3">
            <a:alphaModFix/>
          </a:blip>
          <a:stretch>
            <a:fillRect/>
          </a:stretch>
        </p:blipFill>
        <p:spPr>
          <a:xfrm>
            <a:off x="3666400" y="2360725"/>
            <a:ext cx="3086099" cy="2268425"/>
          </a:xfrm>
          <a:prstGeom prst="rect">
            <a:avLst/>
          </a:prstGeom>
          <a:noFill/>
          <a:ln>
            <a:noFill/>
          </a:ln>
        </p:spPr>
      </p:pic>
      <p:sp>
        <p:nvSpPr>
          <p:cNvPr id="229" name="Google Shape;229;p31"/>
          <p:cNvSpPr txBox="1"/>
          <p:nvPr/>
        </p:nvSpPr>
        <p:spPr>
          <a:xfrm>
            <a:off x="780700" y="527125"/>
            <a:ext cx="61749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D85C6"/>
                </a:solidFill>
              </a:rPr>
              <a:t>One-Stop Shopping for Seniors and Their Caregivers</a:t>
            </a:r>
            <a:endParaRPr sz="3000">
              <a:solidFill>
                <a:srgbClr val="3D85C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title"/>
          </p:nvPr>
        </p:nvSpPr>
        <p:spPr>
          <a:xfrm>
            <a:off x="508000" y="685800"/>
            <a:ext cx="6447600" cy="1226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r>
              <a:rPr lang="en" sz="3000">
                <a:solidFill>
                  <a:srgbClr val="3D85C6"/>
                </a:solidFill>
              </a:rPr>
              <a:t>Do you or someone you know help a family member or friend with...</a:t>
            </a:r>
            <a:endParaRPr>
              <a:solidFill>
                <a:srgbClr val="3D85C6"/>
              </a:solidFill>
            </a:endParaRPr>
          </a:p>
        </p:txBody>
      </p:sp>
      <p:sp>
        <p:nvSpPr>
          <p:cNvPr id="235" name="Google Shape;235;p32"/>
          <p:cNvSpPr txBox="1">
            <a:spLocks noGrp="1"/>
          </p:cNvSpPr>
          <p:nvPr>
            <p:ph type="body" idx="1"/>
          </p:nvPr>
        </p:nvSpPr>
        <p:spPr>
          <a:xfrm>
            <a:off x="508000" y="1978275"/>
            <a:ext cx="6447600" cy="2716200"/>
          </a:xfrm>
          <a:prstGeom prst="rect">
            <a:avLst/>
          </a:prstGeom>
        </p:spPr>
        <p:txBody>
          <a:bodyPr spcFirstLastPara="1" wrap="square" lIns="68575" tIns="34275" rIns="68575" bIns="34275" anchor="t" anchorCtr="0">
            <a:noAutofit/>
          </a:bodyPr>
          <a:lstStyle/>
          <a:p>
            <a:pPr marL="457200" lvl="0" indent="-381000" algn="l" rtl="0">
              <a:lnSpc>
                <a:spcPct val="115000"/>
              </a:lnSpc>
              <a:spcBef>
                <a:spcPts val="800"/>
              </a:spcBef>
              <a:spcAft>
                <a:spcPts val="0"/>
              </a:spcAft>
              <a:buSzPts val="2400"/>
              <a:buChar char="▶"/>
            </a:pPr>
            <a:r>
              <a:rPr lang="en" sz="2400"/>
              <a:t>Grocery shopping and errands</a:t>
            </a:r>
            <a:endParaRPr sz="2400"/>
          </a:p>
          <a:p>
            <a:pPr marL="457200" lvl="0" indent="-381000" algn="l" rtl="0">
              <a:lnSpc>
                <a:spcPct val="115000"/>
              </a:lnSpc>
              <a:spcBef>
                <a:spcPts val="0"/>
              </a:spcBef>
              <a:spcAft>
                <a:spcPts val="0"/>
              </a:spcAft>
              <a:buSzPts val="2400"/>
              <a:buChar char="▶"/>
            </a:pPr>
            <a:r>
              <a:rPr lang="en" sz="2400"/>
              <a:t>Banking, paying bills</a:t>
            </a:r>
            <a:endParaRPr sz="2400"/>
          </a:p>
          <a:p>
            <a:pPr marL="457200" lvl="0" indent="-381000" algn="l" rtl="0">
              <a:lnSpc>
                <a:spcPct val="115000"/>
              </a:lnSpc>
              <a:spcBef>
                <a:spcPts val="0"/>
              </a:spcBef>
              <a:spcAft>
                <a:spcPts val="0"/>
              </a:spcAft>
              <a:buSzPts val="2400"/>
              <a:buChar char="▶"/>
            </a:pPr>
            <a:r>
              <a:rPr lang="en" sz="2400"/>
              <a:t>Medical appointments</a:t>
            </a:r>
            <a:endParaRPr sz="2400"/>
          </a:p>
          <a:p>
            <a:pPr marL="457200" lvl="0" indent="-381000" algn="l" rtl="0">
              <a:lnSpc>
                <a:spcPct val="115000"/>
              </a:lnSpc>
              <a:spcBef>
                <a:spcPts val="0"/>
              </a:spcBef>
              <a:spcAft>
                <a:spcPts val="0"/>
              </a:spcAft>
              <a:buSzPts val="2400"/>
              <a:buChar char="▶"/>
            </a:pPr>
            <a:r>
              <a:rPr lang="en" sz="2400"/>
              <a:t>Yard work and household chores</a:t>
            </a:r>
            <a:endParaRPr sz="2400"/>
          </a:p>
          <a:p>
            <a:pPr marL="457200" lvl="0" indent="-381000" algn="l" rtl="0">
              <a:lnSpc>
                <a:spcPct val="115000"/>
              </a:lnSpc>
              <a:spcBef>
                <a:spcPts val="0"/>
              </a:spcBef>
              <a:spcAft>
                <a:spcPts val="0"/>
              </a:spcAft>
              <a:buSzPts val="2400"/>
              <a:buChar char="▶"/>
            </a:pPr>
            <a:r>
              <a:rPr lang="en" sz="2400"/>
              <a:t>Personal care, dressing or bathing</a:t>
            </a:r>
            <a:endParaRPr sz="1800"/>
          </a:p>
          <a:p>
            <a:pPr marL="457200" lvl="0" indent="0" algn="l" rtl="0">
              <a:lnSpc>
                <a:spcPct val="115000"/>
              </a:lnSpc>
              <a:spcBef>
                <a:spcPts val="800"/>
              </a:spcBef>
              <a:spcAft>
                <a:spcPts val="0"/>
              </a:spcAft>
              <a:buNone/>
            </a:pP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3"/>
          <p:cNvSpPr txBox="1">
            <a:spLocks noGrp="1"/>
          </p:cNvSpPr>
          <p:nvPr>
            <p:ph type="body" idx="1"/>
          </p:nvPr>
        </p:nvSpPr>
        <p:spPr>
          <a:xfrm>
            <a:off x="508000" y="2347550"/>
            <a:ext cx="6759000" cy="25983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1">
                <a:solidFill>
                  <a:srgbClr val="222222"/>
                </a:solidFill>
                <a:highlight>
                  <a:srgbClr val="FFFFFF"/>
                </a:highlight>
                <a:latin typeface="Roboto"/>
                <a:ea typeface="Roboto"/>
                <a:cs typeface="Roboto"/>
                <a:sym typeface="Roboto"/>
              </a:rPr>
              <a:t>Caregiving</a:t>
            </a:r>
            <a:r>
              <a:rPr lang="en" sz="2400">
                <a:solidFill>
                  <a:srgbClr val="222222"/>
                </a:solidFill>
                <a:highlight>
                  <a:srgbClr val="FFFFFF"/>
                </a:highlight>
                <a:latin typeface="Roboto"/>
                <a:ea typeface="Roboto"/>
                <a:cs typeface="Roboto"/>
                <a:sym typeface="Roboto"/>
              </a:rPr>
              <a:t> </a:t>
            </a:r>
            <a:r>
              <a:rPr lang="en" sz="1800">
                <a:solidFill>
                  <a:srgbClr val="222222"/>
                </a:solidFill>
                <a:highlight>
                  <a:srgbClr val="FFFFFF"/>
                </a:highlight>
                <a:latin typeface="Roboto"/>
                <a:ea typeface="Roboto"/>
                <a:cs typeface="Roboto"/>
                <a:sym typeface="Roboto"/>
              </a:rPr>
              <a:t>is the act of providing unpaid assistance and support to family members or acquaintances who have physical, psychological, or developmental needs. Caring for others generally takes on three forms: instrumental, emotional, and informational caring.</a:t>
            </a:r>
            <a:endParaRPr sz="1800">
              <a:solidFill>
                <a:srgbClr val="FF0000"/>
              </a:solidFill>
            </a:endParaRPr>
          </a:p>
          <a:p>
            <a:pPr marL="0" lvl="0" indent="0" algn="l" rtl="0">
              <a:spcBef>
                <a:spcPts val="800"/>
              </a:spcBef>
              <a:spcAft>
                <a:spcPts val="0"/>
              </a:spcAft>
              <a:buNone/>
            </a:pPr>
            <a:endParaRPr/>
          </a:p>
        </p:txBody>
      </p:sp>
      <p:pic>
        <p:nvPicPr>
          <p:cNvPr id="241" name="Google Shape;241;p33"/>
          <p:cNvPicPr preferRelativeResize="0"/>
          <p:nvPr/>
        </p:nvPicPr>
        <p:blipFill>
          <a:blip r:embed="rId3">
            <a:alphaModFix/>
          </a:blip>
          <a:stretch>
            <a:fillRect/>
          </a:stretch>
        </p:blipFill>
        <p:spPr>
          <a:xfrm>
            <a:off x="3481775" y="263775"/>
            <a:ext cx="2993750" cy="1927525"/>
          </a:xfrm>
          <a:prstGeom prst="rect">
            <a:avLst/>
          </a:prstGeom>
          <a:noFill/>
          <a:ln>
            <a:noFill/>
          </a:ln>
        </p:spPr>
      </p:pic>
      <p:sp>
        <p:nvSpPr>
          <p:cNvPr id="242" name="Google Shape;242;p33"/>
          <p:cNvSpPr txBox="1"/>
          <p:nvPr/>
        </p:nvSpPr>
        <p:spPr>
          <a:xfrm>
            <a:off x="619850" y="422025"/>
            <a:ext cx="2479500" cy="16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D85C6"/>
                </a:solidFill>
                <a:latin typeface="Trebuchet MS"/>
                <a:ea typeface="Trebuchet MS"/>
                <a:cs typeface="Trebuchet MS"/>
                <a:sym typeface="Trebuchet MS"/>
              </a:rPr>
              <a:t>Do you know</a:t>
            </a:r>
            <a:endParaRPr sz="3000">
              <a:solidFill>
                <a:srgbClr val="3D85C6"/>
              </a:solidFill>
              <a:latin typeface="Trebuchet MS"/>
              <a:ea typeface="Trebuchet MS"/>
              <a:cs typeface="Trebuchet MS"/>
              <a:sym typeface="Trebuchet MS"/>
            </a:endParaRPr>
          </a:p>
          <a:p>
            <a:pPr marL="0" lvl="0" indent="0" algn="l" rtl="0">
              <a:spcBef>
                <a:spcPts val="0"/>
              </a:spcBef>
              <a:spcAft>
                <a:spcPts val="0"/>
              </a:spcAft>
              <a:buNone/>
            </a:pPr>
            <a:r>
              <a:rPr lang="en" sz="3000">
                <a:solidFill>
                  <a:srgbClr val="3D85C6"/>
                </a:solidFill>
                <a:latin typeface="Trebuchet MS"/>
                <a:ea typeface="Trebuchet MS"/>
                <a:cs typeface="Trebuchet MS"/>
                <a:sym typeface="Trebuchet MS"/>
              </a:rPr>
              <a:t>a Caregiver?</a:t>
            </a:r>
            <a:endParaRPr sz="3000">
              <a:solidFill>
                <a:srgbClr val="3D85C6"/>
              </a:solidFill>
              <a:latin typeface="Trebuchet MS"/>
              <a:ea typeface="Trebuchet MS"/>
              <a:cs typeface="Trebuchet MS"/>
              <a:sym typeface="Trebuchet MS"/>
            </a:endParaRPr>
          </a:p>
          <a:p>
            <a:pPr marL="0" lvl="0" indent="0" algn="l" rtl="0">
              <a:spcBef>
                <a:spcPts val="0"/>
              </a:spcBef>
              <a:spcAft>
                <a:spcPts val="0"/>
              </a:spcAft>
              <a:buNone/>
            </a:pPr>
            <a:endParaRPr sz="3000">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txBox="1">
            <a:spLocks noGrp="1"/>
          </p:cNvSpPr>
          <p:nvPr>
            <p:ph type="title"/>
          </p:nvPr>
        </p:nvSpPr>
        <p:spPr>
          <a:xfrm>
            <a:off x="488525" y="136400"/>
            <a:ext cx="6447600" cy="1058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000">
                <a:solidFill>
                  <a:srgbClr val="3D85C6"/>
                </a:solidFill>
              </a:rPr>
              <a:t>Community Resources</a:t>
            </a:r>
            <a:endParaRPr sz="3000">
              <a:solidFill>
                <a:srgbClr val="3D85C6"/>
              </a:solidFill>
            </a:endParaRPr>
          </a:p>
          <a:p>
            <a:pPr marL="0" lvl="0" indent="0" algn="l" rtl="0">
              <a:spcBef>
                <a:spcPts val="0"/>
              </a:spcBef>
              <a:spcAft>
                <a:spcPts val="0"/>
              </a:spcAft>
              <a:buNone/>
            </a:pPr>
            <a:r>
              <a:rPr lang="en" sz="3000">
                <a:solidFill>
                  <a:srgbClr val="3D85C6"/>
                </a:solidFill>
              </a:rPr>
              <a:t>for Caregivers include:</a:t>
            </a:r>
            <a:endParaRPr sz="3000">
              <a:solidFill>
                <a:srgbClr val="3D85C6"/>
              </a:solidFill>
            </a:endParaRPr>
          </a:p>
        </p:txBody>
      </p:sp>
      <p:sp>
        <p:nvSpPr>
          <p:cNvPr id="248" name="Google Shape;248;p34"/>
          <p:cNvSpPr txBox="1">
            <a:spLocks noGrp="1"/>
          </p:cNvSpPr>
          <p:nvPr>
            <p:ph type="body" idx="1"/>
          </p:nvPr>
        </p:nvSpPr>
        <p:spPr>
          <a:xfrm>
            <a:off x="577324" y="1300125"/>
            <a:ext cx="6735900" cy="3449100"/>
          </a:xfrm>
          <a:prstGeom prst="rect">
            <a:avLst/>
          </a:prstGeom>
        </p:spPr>
        <p:txBody>
          <a:bodyPr spcFirstLastPara="1" wrap="square" lIns="68575" tIns="34275" rIns="68575" bIns="34275" anchor="t" anchorCtr="0">
            <a:noAutofit/>
          </a:bodyPr>
          <a:lstStyle/>
          <a:p>
            <a:pPr marL="457200" lvl="0" indent="-381000" algn="l" rtl="0">
              <a:lnSpc>
                <a:spcPct val="100000"/>
              </a:lnSpc>
              <a:spcBef>
                <a:spcPts val="0"/>
              </a:spcBef>
              <a:spcAft>
                <a:spcPts val="0"/>
              </a:spcAft>
              <a:buClr>
                <a:srgbClr val="5FCBEF"/>
              </a:buClr>
              <a:buSzPts val="2400"/>
              <a:buFont typeface="Arial"/>
              <a:buChar char="▶"/>
            </a:pPr>
            <a:r>
              <a:rPr lang="en" sz="2400">
                <a:solidFill>
                  <a:srgbClr val="515253"/>
                </a:solidFill>
                <a:latin typeface="Arial"/>
                <a:ea typeface="Arial"/>
                <a:cs typeface="Arial"/>
                <a:sym typeface="Arial"/>
              </a:rPr>
              <a:t>Caregiver Consultation Services through Family Pathways</a:t>
            </a:r>
            <a:endParaRPr sz="2400">
              <a:solidFill>
                <a:srgbClr val="515253"/>
              </a:solidFill>
              <a:latin typeface="Arial"/>
              <a:ea typeface="Arial"/>
              <a:cs typeface="Arial"/>
              <a:sym typeface="Arial"/>
            </a:endParaRPr>
          </a:p>
          <a:p>
            <a:pPr marL="457200" lvl="0" indent="0" algn="l" rtl="0">
              <a:lnSpc>
                <a:spcPct val="115000"/>
              </a:lnSpc>
              <a:spcBef>
                <a:spcPts val="0"/>
              </a:spcBef>
              <a:spcAft>
                <a:spcPts val="0"/>
              </a:spcAft>
              <a:buNone/>
            </a:pPr>
            <a:r>
              <a:rPr lang="en" sz="2400" i="1">
                <a:solidFill>
                  <a:srgbClr val="000000"/>
                </a:solidFill>
                <a:uFill>
                  <a:noFill/>
                </a:uFill>
                <a:hlinkClick r:id="rId3"/>
              </a:rPr>
              <a:t>www.familypathways.org</a:t>
            </a:r>
            <a:endParaRPr sz="2400">
              <a:solidFill>
                <a:srgbClr val="515253"/>
              </a:solidFill>
              <a:latin typeface="Arial"/>
              <a:ea typeface="Arial"/>
              <a:cs typeface="Arial"/>
              <a:sym typeface="Arial"/>
            </a:endParaRPr>
          </a:p>
          <a:p>
            <a:pPr marL="0" lvl="0" indent="0" algn="l" rtl="0">
              <a:lnSpc>
                <a:spcPct val="115000"/>
              </a:lnSpc>
              <a:spcBef>
                <a:spcPts val="0"/>
              </a:spcBef>
              <a:spcAft>
                <a:spcPts val="0"/>
              </a:spcAft>
              <a:buNone/>
            </a:pPr>
            <a:endParaRPr sz="2400">
              <a:solidFill>
                <a:srgbClr val="515253"/>
              </a:solidFill>
              <a:latin typeface="Arial"/>
              <a:ea typeface="Arial"/>
              <a:cs typeface="Arial"/>
              <a:sym typeface="Arial"/>
            </a:endParaRPr>
          </a:p>
          <a:p>
            <a:pPr marL="457200" lvl="0" indent="-381000" algn="l" rtl="0">
              <a:lnSpc>
                <a:spcPct val="115000"/>
              </a:lnSpc>
              <a:spcBef>
                <a:spcPts val="0"/>
              </a:spcBef>
              <a:spcAft>
                <a:spcPts val="0"/>
              </a:spcAft>
              <a:buClr>
                <a:srgbClr val="5FCBEF"/>
              </a:buClr>
              <a:buSzPts val="2400"/>
              <a:buFont typeface="Trebuchet MS"/>
              <a:buChar char="▶"/>
            </a:pPr>
            <a:r>
              <a:rPr lang="en" sz="2400">
                <a:solidFill>
                  <a:srgbClr val="515253"/>
                </a:solidFill>
              </a:rPr>
              <a:t>Group Respite through Lakes &amp; Pines CAC</a:t>
            </a:r>
            <a:endParaRPr sz="2400">
              <a:solidFill>
                <a:srgbClr val="515253"/>
              </a:solidFill>
            </a:endParaRPr>
          </a:p>
          <a:p>
            <a:pPr marL="457200" lvl="0" indent="0" algn="l" rtl="0">
              <a:lnSpc>
                <a:spcPct val="115000"/>
              </a:lnSpc>
              <a:spcBef>
                <a:spcPts val="0"/>
              </a:spcBef>
              <a:spcAft>
                <a:spcPts val="0"/>
              </a:spcAft>
              <a:buNone/>
            </a:pPr>
            <a:endParaRPr sz="2400">
              <a:solidFill>
                <a:srgbClr val="515253"/>
              </a:solidFill>
              <a:latin typeface="Arial"/>
              <a:ea typeface="Arial"/>
              <a:cs typeface="Arial"/>
              <a:sym typeface="Arial"/>
            </a:endParaRPr>
          </a:p>
          <a:p>
            <a:pPr marL="457200" lvl="0" indent="-381000" algn="l" rtl="0">
              <a:lnSpc>
                <a:spcPct val="115000"/>
              </a:lnSpc>
              <a:spcBef>
                <a:spcPts val="0"/>
              </a:spcBef>
              <a:spcAft>
                <a:spcPts val="0"/>
              </a:spcAft>
              <a:buClr>
                <a:schemeClr val="accent1"/>
              </a:buClr>
              <a:buSzPts val="2400"/>
              <a:buFont typeface="Arial"/>
              <a:buChar char="▶"/>
            </a:pPr>
            <a:r>
              <a:rPr lang="en" sz="2400">
                <a:solidFill>
                  <a:srgbClr val="515253"/>
                </a:solidFill>
                <a:latin typeface="Arial"/>
                <a:ea typeface="Arial"/>
                <a:cs typeface="Arial"/>
                <a:sym typeface="Arial"/>
              </a:rPr>
              <a:t>Support Groups </a:t>
            </a:r>
            <a:r>
              <a:rPr lang="en" u="sng">
                <a:solidFill>
                  <a:schemeClr val="hlink"/>
                </a:solidFill>
                <a:latin typeface="Arial"/>
                <a:ea typeface="Arial"/>
                <a:cs typeface="Arial"/>
                <a:sym typeface="Arial"/>
                <a:hlinkClick r:id="rId4"/>
              </a:rPr>
              <a:t>http://www.cmcoa.org/helpcaregiving.shtml</a:t>
            </a:r>
            <a:endParaRPr sz="2400">
              <a:solidFill>
                <a:srgbClr val="515253"/>
              </a:solidFill>
            </a:endParaRPr>
          </a:p>
          <a:p>
            <a:pPr marL="0" lvl="0" indent="0" algn="l" rtl="0">
              <a:lnSpc>
                <a:spcPct val="115000"/>
              </a:lnSpc>
              <a:spcBef>
                <a:spcPts val="0"/>
              </a:spcBef>
              <a:spcAft>
                <a:spcPts val="0"/>
              </a:spcAft>
              <a:buNone/>
            </a:pPr>
            <a:endParaRPr sz="2400">
              <a:solidFill>
                <a:srgbClr val="FF0000"/>
              </a:solidFill>
            </a:endParaRPr>
          </a:p>
          <a:p>
            <a:pPr marL="457200" lvl="0" indent="0" algn="l" rtl="0">
              <a:lnSpc>
                <a:spcPct val="115000"/>
              </a:lnSpc>
              <a:spcBef>
                <a:spcPts val="0"/>
              </a:spcBef>
              <a:spcAft>
                <a:spcPts val="0"/>
              </a:spcAft>
              <a:buNone/>
            </a:pPr>
            <a:endParaRPr sz="2400">
              <a:solidFill>
                <a:srgbClr val="515253"/>
              </a:solidFill>
              <a:latin typeface="Arial"/>
              <a:ea typeface="Arial"/>
              <a:cs typeface="Arial"/>
              <a:sym typeface="Arial"/>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title"/>
          </p:nvPr>
        </p:nvSpPr>
        <p:spPr>
          <a:xfrm>
            <a:off x="675400" y="103900"/>
            <a:ext cx="6681900" cy="8961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000">
                <a:solidFill>
                  <a:srgbClr val="3D85C6"/>
                </a:solidFill>
              </a:rPr>
              <a:t>Older adults and their caregivers aren’t alone. There’s help out there.</a:t>
            </a:r>
            <a:endParaRPr sz="3000">
              <a:solidFill>
                <a:srgbClr val="3D85C6"/>
              </a:solidFill>
            </a:endParaRPr>
          </a:p>
        </p:txBody>
      </p:sp>
      <p:sp>
        <p:nvSpPr>
          <p:cNvPr id="254" name="Google Shape;254;p35"/>
          <p:cNvSpPr txBox="1">
            <a:spLocks noGrp="1"/>
          </p:cNvSpPr>
          <p:nvPr>
            <p:ph type="body" idx="1"/>
          </p:nvPr>
        </p:nvSpPr>
        <p:spPr>
          <a:xfrm>
            <a:off x="508000" y="1246900"/>
            <a:ext cx="7071000" cy="3468000"/>
          </a:xfrm>
          <a:prstGeom prst="rect">
            <a:avLst/>
          </a:prstGeom>
        </p:spPr>
        <p:txBody>
          <a:bodyPr spcFirstLastPara="1" wrap="square" lIns="68575" tIns="34275" rIns="68575" bIns="34275" anchor="t" anchorCtr="0">
            <a:noAutofit/>
          </a:bodyPr>
          <a:lstStyle/>
          <a:p>
            <a:pPr marL="457200" lvl="0" indent="-381000" algn="l" rtl="0">
              <a:lnSpc>
                <a:spcPct val="115000"/>
              </a:lnSpc>
              <a:spcBef>
                <a:spcPts val="1000"/>
              </a:spcBef>
              <a:spcAft>
                <a:spcPts val="0"/>
              </a:spcAft>
              <a:buSzPts val="2400"/>
              <a:buChar char="▶"/>
            </a:pPr>
            <a:r>
              <a:rPr lang="en" sz="2400">
                <a:solidFill>
                  <a:srgbClr val="404040"/>
                </a:solidFill>
              </a:rPr>
              <a:t>Senior LinkAge Line (SLL) Advocate</a:t>
            </a:r>
            <a:endParaRPr sz="2400">
              <a:solidFill>
                <a:srgbClr val="404040"/>
              </a:solidFill>
            </a:endParaRPr>
          </a:p>
          <a:p>
            <a:pPr marL="457200" lvl="0" indent="-381000" algn="l" rtl="0">
              <a:lnSpc>
                <a:spcPct val="115000"/>
              </a:lnSpc>
              <a:spcBef>
                <a:spcPts val="0"/>
              </a:spcBef>
              <a:spcAft>
                <a:spcPts val="0"/>
              </a:spcAft>
              <a:buSzPts val="2400"/>
              <a:buChar char="▶"/>
            </a:pPr>
            <a:r>
              <a:rPr lang="en" sz="2400">
                <a:solidFill>
                  <a:srgbClr val="404040"/>
                </a:solidFill>
              </a:rPr>
              <a:t>Caregiver Support</a:t>
            </a:r>
            <a:endParaRPr sz="2400">
              <a:solidFill>
                <a:srgbClr val="404040"/>
              </a:solidFill>
            </a:endParaRPr>
          </a:p>
          <a:p>
            <a:pPr marL="457200" lvl="0" indent="-381000" algn="l" rtl="0">
              <a:lnSpc>
                <a:spcPct val="115000"/>
              </a:lnSpc>
              <a:spcBef>
                <a:spcPts val="0"/>
              </a:spcBef>
              <a:spcAft>
                <a:spcPts val="0"/>
              </a:spcAft>
              <a:buSzPts val="2400"/>
              <a:buChar char="▶"/>
            </a:pPr>
            <a:r>
              <a:rPr lang="en" sz="2400">
                <a:solidFill>
                  <a:srgbClr val="404040"/>
                </a:solidFill>
              </a:rPr>
              <a:t>Chisago Age Well Quick Look Reference Guide</a:t>
            </a:r>
            <a:endParaRPr sz="2400">
              <a:solidFill>
                <a:srgbClr val="404040"/>
              </a:solidFill>
            </a:endParaRPr>
          </a:p>
          <a:p>
            <a:pPr marL="457200" lvl="0" indent="-381000" algn="l" rtl="0">
              <a:lnSpc>
                <a:spcPct val="115000"/>
              </a:lnSpc>
              <a:spcBef>
                <a:spcPts val="0"/>
              </a:spcBef>
              <a:spcAft>
                <a:spcPts val="0"/>
              </a:spcAft>
              <a:buSzPts val="2400"/>
              <a:buChar char="▶"/>
            </a:pPr>
            <a:r>
              <a:rPr lang="en" sz="2400">
                <a:solidFill>
                  <a:srgbClr val="404040"/>
                </a:solidFill>
              </a:rPr>
              <a:t>Classes and community events</a:t>
            </a:r>
            <a:endParaRPr sz="2400">
              <a:solidFill>
                <a:srgbClr val="404040"/>
              </a:solidFill>
            </a:endParaRPr>
          </a:p>
          <a:p>
            <a:pPr marL="914400" lvl="1" indent="-381000" algn="l" rtl="0">
              <a:lnSpc>
                <a:spcPct val="115000"/>
              </a:lnSpc>
              <a:spcBef>
                <a:spcPts val="0"/>
              </a:spcBef>
              <a:spcAft>
                <a:spcPts val="0"/>
              </a:spcAft>
              <a:buClr>
                <a:srgbClr val="5FCBEF"/>
              </a:buClr>
              <a:buSzPts val="2400"/>
              <a:buChar char="▶"/>
            </a:pPr>
            <a:r>
              <a:rPr lang="en" sz="2400">
                <a:solidFill>
                  <a:srgbClr val="404040"/>
                </a:solidFill>
              </a:rPr>
              <a:t>Dine &amp; Discovers</a:t>
            </a:r>
            <a:endParaRPr sz="2400">
              <a:solidFill>
                <a:srgbClr val="404040"/>
              </a:solidFill>
            </a:endParaRPr>
          </a:p>
          <a:p>
            <a:pPr marL="914400" lvl="1" indent="-381000" algn="l" rtl="0">
              <a:lnSpc>
                <a:spcPct val="115000"/>
              </a:lnSpc>
              <a:spcBef>
                <a:spcPts val="0"/>
              </a:spcBef>
              <a:spcAft>
                <a:spcPts val="0"/>
              </a:spcAft>
              <a:buClr>
                <a:srgbClr val="5FCBEF"/>
              </a:buClr>
              <a:buSzPts val="2400"/>
              <a:buChar char="▶"/>
            </a:pPr>
            <a:r>
              <a:rPr lang="en" sz="2400">
                <a:solidFill>
                  <a:srgbClr val="404040"/>
                </a:solidFill>
              </a:rPr>
              <a:t>Speakers, programs and resource fairs</a:t>
            </a:r>
            <a:endParaRPr sz="2400">
              <a:solidFill>
                <a:srgbClr val="999999"/>
              </a:solidFill>
              <a:latin typeface="Arial"/>
              <a:ea typeface="Arial"/>
              <a:cs typeface="Arial"/>
              <a:sym typeface="Arial"/>
            </a:endParaRPr>
          </a:p>
          <a:p>
            <a:pPr marL="457200" lvl="0" indent="-381000" algn="l" rtl="0">
              <a:lnSpc>
                <a:spcPct val="115000"/>
              </a:lnSpc>
              <a:spcBef>
                <a:spcPts val="0"/>
              </a:spcBef>
              <a:spcAft>
                <a:spcPts val="0"/>
              </a:spcAft>
              <a:buSzPts val="2400"/>
              <a:buChar char="▶"/>
            </a:pPr>
            <a:r>
              <a:rPr lang="en" sz="2400">
                <a:solidFill>
                  <a:srgbClr val="404040"/>
                </a:solidFill>
              </a:rPr>
              <a:t>Web Portal </a:t>
            </a:r>
            <a:r>
              <a:rPr lang="en" sz="2400">
                <a:solidFill>
                  <a:srgbClr val="404040"/>
                </a:solidFill>
                <a:uFill>
                  <a:noFill/>
                </a:uFill>
                <a:hlinkClick r:id="rId3"/>
              </a:rPr>
              <a:t> </a:t>
            </a:r>
            <a:r>
              <a:rPr lang="en" sz="1800" u="sng">
                <a:solidFill>
                  <a:srgbClr val="3D85C6"/>
                </a:solidFill>
                <a:hlinkClick r:id="rId4"/>
              </a:rPr>
              <a:t>www.chisagoagewell.org</a:t>
            </a:r>
            <a:endParaRPr sz="1800">
              <a:solidFill>
                <a:srgbClr val="404040"/>
              </a:solidFill>
            </a:endParaRPr>
          </a:p>
          <a:p>
            <a:pPr marL="457200" lvl="0" indent="-381000" algn="l" rtl="0">
              <a:lnSpc>
                <a:spcPct val="115000"/>
              </a:lnSpc>
              <a:spcBef>
                <a:spcPts val="0"/>
              </a:spcBef>
              <a:spcAft>
                <a:spcPts val="0"/>
              </a:spcAft>
              <a:buSzPts val="2400"/>
              <a:buChar char="▶"/>
            </a:pPr>
            <a:r>
              <a:rPr lang="en" sz="2400">
                <a:solidFill>
                  <a:srgbClr val="404040"/>
                </a:solidFill>
              </a:rPr>
              <a:t>Facebook</a:t>
            </a:r>
            <a:r>
              <a:rPr lang="en" sz="1800" u="sng">
                <a:solidFill>
                  <a:schemeClr val="accent2"/>
                </a:solidFill>
                <a:hlinkClick r:id="rId5"/>
              </a:rPr>
              <a:t>www.facebook.com/Chisago</a:t>
            </a:r>
            <a:r>
              <a:rPr lang="en" sz="1800" u="sng">
                <a:solidFill>
                  <a:schemeClr val="accent2"/>
                </a:solidFill>
              </a:rPr>
              <a:t> Age Well</a:t>
            </a:r>
            <a:endParaRPr sz="1800" u="sng">
              <a:solidFill>
                <a:schemeClr val="accent2"/>
              </a:solidFill>
            </a:endParaRPr>
          </a:p>
          <a:p>
            <a:pPr marL="0" lvl="0" indent="0" algn="l" rtl="0">
              <a:lnSpc>
                <a:spcPct val="115000"/>
              </a:lnSpc>
              <a:spcBef>
                <a:spcPts val="1000"/>
              </a:spcBef>
              <a:spcAft>
                <a:spcPts val="0"/>
              </a:spcAft>
              <a:buNone/>
            </a:pPr>
            <a:endParaRPr sz="2400">
              <a:solidFill>
                <a:srgbClr val="404040"/>
              </a:solidFill>
            </a:endParaRPr>
          </a:p>
          <a:p>
            <a:pPr marL="0" lvl="0" indent="0" algn="l" rtl="0">
              <a:lnSpc>
                <a:spcPct val="115000"/>
              </a:lnSpc>
              <a:spcBef>
                <a:spcPts val="1000"/>
              </a:spcBef>
              <a:spcAft>
                <a:spcPts val="0"/>
              </a:spcAft>
              <a:buNone/>
            </a:pPr>
            <a:endParaRPr sz="2400">
              <a:solidFill>
                <a:srgbClr val="404040"/>
              </a:solidFill>
            </a:endParaRPr>
          </a:p>
          <a:p>
            <a:pPr marL="0" lvl="0" indent="0" algn="l" rtl="0">
              <a:lnSpc>
                <a:spcPct val="115000"/>
              </a:lnSpc>
              <a:spcBef>
                <a:spcPts val="1000"/>
              </a:spcBef>
              <a:spcAft>
                <a:spcPts val="0"/>
              </a:spcAft>
              <a:buNone/>
            </a:pPr>
            <a:endParaRPr sz="2400">
              <a:solidFill>
                <a:srgbClr val="40404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36"/>
          <p:cNvPicPr preferRelativeResize="0"/>
          <p:nvPr/>
        </p:nvPicPr>
        <p:blipFill>
          <a:blip r:embed="rId3">
            <a:alphaModFix/>
          </a:blip>
          <a:stretch>
            <a:fillRect/>
          </a:stretch>
        </p:blipFill>
        <p:spPr>
          <a:xfrm>
            <a:off x="1052925" y="138862"/>
            <a:ext cx="5537451" cy="46688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63"/>
        <p:cNvGrpSpPr/>
        <p:nvPr/>
      </p:nvGrpSpPr>
      <p:grpSpPr>
        <a:xfrm>
          <a:off x="0" y="0"/>
          <a:ext cx="0" cy="0"/>
          <a:chOff x="0" y="0"/>
          <a:chExt cx="0" cy="0"/>
        </a:xfrm>
      </p:grpSpPr>
      <p:sp>
        <p:nvSpPr>
          <p:cNvPr id="264" name="Google Shape;264;p37"/>
          <p:cNvSpPr txBox="1">
            <a:spLocks noGrp="1"/>
          </p:cNvSpPr>
          <p:nvPr>
            <p:ph type="title"/>
          </p:nvPr>
        </p:nvSpPr>
        <p:spPr>
          <a:xfrm>
            <a:off x="508000" y="457200"/>
            <a:ext cx="6447600" cy="575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000">
                <a:solidFill>
                  <a:srgbClr val="3D85C6"/>
                </a:solidFill>
              </a:rPr>
              <a:t>Volunteer Opportunities </a:t>
            </a:r>
            <a:endParaRPr sz="3000">
              <a:solidFill>
                <a:srgbClr val="3D85C6"/>
              </a:solidFill>
            </a:endParaRPr>
          </a:p>
          <a:p>
            <a:pPr marL="0" lvl="0" indent="0" algn="l" rtl="0">
              <a:spcBef>
                <a:spcPts val="0"/>
              </a:spcBef>
              <a:spcAft>
                <a:spcPts val="0"/>
              </a:spcAft>
              <a:buNone/>
            </a:pPr>
            <a:endParaRPr sz="3000">
              <a:solidFill>
                <a:srgbClr val="3D85C6"/>
              </a:solidFill>
            </a:endParaRPr>
          </a:p>
        </p:txBody>
      </p:sp>
      <p:sp>
        <p:nvSpPr>
          <p:cNvPr id="265" name="Google Shape;265;p37"/>
          <p:cNvSpPr txBox="1">
            <a:spLocks noGrp="1"/>
          </p:cNvSpPr>
          <p:nvPr>
            <p:ph type="body" idx="1"/>
          </p:nvPr>
        </p:nvSpPr>
        <p:spPr>
          <a:xfrm>
            <a:off x="508000" y="1032600"/>
            <a:ext cx="6447600" cy="3986100"/>
          </a:xfrm>
          <a:prstGeom prst="rect">
            <a:avLst/>
          </a:prstGeom>
        </p:spPr>
        <p:txBody>
          <a:bodyPr spcFirstLastPara="1" wrap="square" lIns="68575" tIns="34275" rIns="68575" bIns="34275" anchor="t" anchorCtr="0">
            <a:noAutofit/>
          </a:bodyPr>
          <a:lstStyle/>
          <a:p>
            <a:pPr marL="457200" lvl="0" indent="-381000" algn="l" rtl="0">
              <a:lnSpc>
                <a:spcPct val="115000"/>
              </a:lnSpc>
              <a:spcBef>
                <a:spcPts val="800"/>
              </a:spcBef>
              <a:spcAft>
                <a:spcPts val="0"/>
              </a:spcAft>
              <a:buSzPts val="2400"/>
              <a:buChar char="▶"/>
            </a:pPr>
            <a:r>
              <a:rPr lang="en" sz="2400" u="sng"/>
              <a:t>South Chisago County Meals on Wheels Family Pathways Food Shelf,</a:t>
            </a:r>
            <a:br>
              <a:rPr lang="en" sz="2400" u="sng"/>
            </a:br>
            <a:r>
              <a:rPr lang="en" sz="2400" u="sng"/>
              <a:t>Aging Services</a:t>
            </a:r>
            <a:endParaRPr sz="2400" u="sng"/>
          </a:p>
          <a:p>
            <a:pPr marL="457200" lvl="0" indent="-381000" algn="l" rtl="0">
              <a:lnSpc>
                <a:spcPct val="115000"/>
              </a:lnSpc>
              <a:spcBef>
                <a:spcPts val="0"/>
              </a:spcBef>
              <a:spcAft>
                <a:spcPts val="0"/>
              </a:spcAft>
              <a:buSzPts val="2400"/>
              <a:buChar char="▶"/>
            </a:pPr>
            <a:r>
              <a:rPr lang="en" sz="2400" u="sng"/>
              <a:t>Fairview Lakes Volunteers</a:t>
            </a:r>
            <a:endParaRPr sz="2400" u="sng"/>
          </a:p>
          <a:p>
            <a:pPr marL="457200" lvl="0" indent="-381000" algn="l" rtl="0">
              <a:lnSpc>
                <a:spcPct val="115000"/>
              </a:lnSpc>
              <a:spcBef>
                <a:spcPts val="0"/>
              </a:spcBef>
              <a:spcAft>
                <a:spcPts val="0"/>
              </a:spcAft>
              <a:buSzPts val="2400"/>
              <a:buChar char="▶"/>
            </a:pPr>
            <a:r>
              <a:rPr lang="en" sz="2400" u="sng"/>
              <a:t>Foster Grandparents</a:t>
            </a:r>
            <a:endParaRPr sz="2400" u="sng"/>
          </a:p>
          <a:p>
            <a:pPr marL="457200" lvl="0" indent="-381000" algn="l" rtl="0">
              <a:lnSpc>
                <a:spcPct val="115000"/>
              </a:lnSpc>
              <a:spcBef>
                <a:spcPts val="0"/>
              </a:spcBef>
              <a:spcAft>
                <a:spcPts val="0"/>
              </a:spcAft>
              <a:buSzPts val="2400"/>
              <a:buChar char="▶"/>
            </a:pPr>
            <a:r>
              <a:rPr lang="en" sz="2400" u="sng"/>
              <a:t>Community Meals  Mondays Zion </a:t>
            </a:r>
            <a:endParaRPr sz="2400" u="sng"/>
          </a:p>
          <a:p>
            <a:pPr marL="457200" lvl="0" indent="-381000" algn="l" rtl="0">
              <a:lnSpc>
                <a:spcPct val="115000"/>
              </a:lnSpc>
              <a:spcBef>
                <a:spcPts val="0"/>
              </a:spcBef>
              <a:spcAft>
                <a:spcPts val="0"/>
              </a:spcAft>
              <a:buSzPts val="2400"/>
              <a:buChar char="▶"/>
            </a:pPr>
            <a:r>
              <a:rPr lang="en" sz="2400" u="sng"/>
              <a:t>Evangelical Lutheran Church</a:t>
            </a:r>
            <a:endParaRPr sz="2400" u="sng"/>
          </a:p>
          <a:p>
            <a:pPr marL="0" lvl="0" indent="0" algn="l" rtl="0">
              <a:lnSpc>
                <a:spcPct val="115000"/>
              </a:lnSpc>
              <a:spcBef>
                <a:spcPts val="800"/>
              </a:spcBef>
              <a:spcAft>
                <a:spcPts val="0"/>
              </a:spcAft>
              <a:buNone/>
            </a:pPr>
            <a:r>
              <a:rPr lang="en" sz="1800" i="1"/>
              <a:t>See chisagoagewell.org for more information</a:t>
            </a:r>
            <a:endParaRPr sz="1800" i="1"/>
          </a:p>
          <a:p>
            <a:pPr marL="0" lvl="0" indent="0" algn="l" rtl="0">
              <a:lnSpc>
                <a:spcPct val="115000"/>
              </a:lnSpc>
              <a:spcBef>
                <a:spcPts val="800"/>
              </a:spcBef>
              <a:spcAft>
                <a:spcPts val="0"/>
              </a:spcAft>
              <a:buNone/>
            </a:pPr>
            <a:endParaRPr b="1" i="1" u="sng">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349550" y="546235"/>
            <a:ext cx="6447600" cy="516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000">
                <a:solidFill>
                  <a:srgbClr val="3D85C6"/>
                </a:solidFill>
              </a:rPr>
              <a:t>As a nation we are growing older</a:t>
            </a:r>
            <a:endParaRPr sz="3000">
              <a:solidFill>
                <a:srgbClr val="3D85C6"/>
              </a:solidFill>
            </a:endParaRPr>
          </a:p>
          <a:p>
            <a:pPr marL="0" lvl="0" indent="0" algn="l" rtl="0">
              <a:spcBef>
                <a:spcPts val="0"/>
              </a:spcBef>
              <a:spcAft>
                <a:spcPts val="0"/>
              </a:spcAft>
              <a:buNone/>
            </a:pPr>
            <a:endParaRPr sz="2400" i="1">
              <a:solidFill>
                <a:srgbClr val="000000"/>
              </a:solidFill>
              <a:latin typeface="Georgia"/>
              <a:ea typeface="Georgia"/>
              <a:cs typeface="Georgia"/>
              <a:sym typeface="Georgia"/>
            </a:endParaRPr>
          </a:p>
          <a:p>
            <a:pPr marL="0" lvl="0" indent="0" algn="l" rtl="0">
              <a:spcBef>
                <a:spcPts val="0"/>
              </a:spcBef>
              <a:spcAft>
                <a:spcPts val="0"/>
              </a:spcAft>
              <a:buNone/>
            </a:pPr>
            <a:r>
              <a:rPr lang="en" sz="1800" i="1">
                <a:solidFill>
                  <a:srgbClr val="000000"/>
                </a:solidFill>
              </a:rPr>
              <a:t>“Today is the oldest you’ve ever been, and the youngest you’ll ever be again.”--Eleanor Roosevelt</a:t>
            </a:r>
            <a:endParaRPr sz="1800" i="1">
              <a:solidFill>
                <a:srgbClr val="000000"/>
              </a:solidFill>
            </a:endParaRPr>
          </a:p>
          <a:p>
            <a:pPr marL="0" lvl="0" indent="0" algn="l" rtl="0">
              <a:spcBef>
                <a:spcPts val="0"/>
              </a:spcBef>
              <a:spcAft>
                <a:spcPts val="0"/>
              </a:spcAft>
              <a:buNone/>
            </a:pPr>
            <a:endParaRPr sz="3000" i="1"/>
          </a:p>
          <a:p>
            <a:pPr marL="0" lvl="0" indent="0" algn="l" rtl="0">
              <a:spcBef>
                <a:spcPts val="0"/>
              </a:spcBef>
              <a:spcAft>
                <a:spcPts val="0"/>
              </a:spcAft>
              <a:buNone/>
            </a:pPr>
            <a:endParaRPr sz="3000" i="1"/>
          </a:p>
          <a:p>
            <a:pPr marL="0" lvl="0" indent="0" algn="l" rtl="0">
              <a:spcBef>
                <a:spcPts val="0"/>
              </a:spcBef>
              <a:spcAft>
                <a:spcPts val="0"/>
              </a:spcAft>
              <a:buNone/>
            </a:pPr>
            <a:endParaRPr sz="3000"/>
          </a:p>
        </p:txBody>
      </p:sp>
      <p:sp>
        <p:nvSpPr>
          <p:cNvPr id="159" name="Google Shape;159;p20"/>
          <p:cNvSpPr txBox="1">
            <a:spLocks noGrp="1"/>
          </p:cNvSpPr>
          <p:nvPr>
            <p:ph type="body" idx="1"/>
          </p:nvPr>
        </p:nvSpPr>
        <p:spPr>
          <a:xfrm>
            <a:off x="438925" y="2034500"/>
            <a:ext cx="6447600" cy="3109200"/>
          </a:xfrm>
          <a:prstGeom prst="rect">
            <a:avLst/>
          </a:prstGeom>
        </p:spPr>
        <p:txBody>
          <a:bodyPr spcFirstLastPara="1" wrap="square" lIns="68575" tIns="34275" rIns="68575" bIns="34275" anchor="t" anchorCtr="0">
            <a:noAutofit/>
          </a:bodyPr>
          <a:lstStyle/>
          <a:p>
            <a:pPr marL="457200" lvl="0" indent="-381000" algn="l" rtl="0">
              <a:lnSpc>
                <a:spcPct val="100000"/>
              </a:lnSpc>
              <a:spcBef>
                <a:spcPts val="1000"/>
              </a:spcBef>
              <a:spcAft>
                <a:spcPts val="0"/>
              </a:spcAft>
              <a:buClr>
                <a:srgbClr val="515253"/>
              </a:buClr>
              <a:buSzPts val="2400"/>
              <a:buChar char="▶"/>
            </a:pPr>
            <a:r>
              <a:rPr lang="en" sz="2400" i="1" u="sng">
                <a:solidFill>
                  <a:srgbClr val="515253"/>
                </a:solidFill>
              </a:rPr>
              <a:t>United States</a:t>
            </a:r>
            <a:r>
              <a:rPr lang="en" sz="2400" i="1">
                <a:solidFill>
                  <a:srgbClr val="515253"/>
                </a:solidFill>
              </a:rPr>
              <a:t> </a:t>
            </a:r>
            <a:r>
              <a:rPr lang="en" sz="2400">
                <a:solidFill>
                  <a:srgbClr val="515253"/>
                </a:solidFill>
              </a:rPr>
              <a:t>- </a:t>
            </a:r>
            <a:r>
              <a:rPr lang="en" sz="2400" b="1">
                <a:solidFill>
                  <a:srgbClr val="515253"/>
                </a:solidFill>
              </a:rPr>
              <a:t>More than 52 million (15.6%) are 65 and older</a:t>
            </a:r>
            <a:r>
              <a:rPr lang="en" sz="2400">
                <a:solidFill>
                  <a:srgbClr val="515253"/>
                </a:solidFill>
              </a:rPr>
              <a:t> with </a:t>
            </a:r>
            <a:r>
              <a:rPr lang="en" sz="2400" i="1">
                <a:solidFill>
                  <a:srgbClr val="515253"/>
                </a:solidFill>
              </a:rPr>
              <a:t>95 million projected to turn 65 by 2060</a:t>
            </a:r>
            <a:endParaRPr sz="2400" i="1">
              <a:solidFill>
                <a:srgbClr val="515253"/>
              </a:solidFill>
            </a:endParaRPr>
          </a:p>
          <a:p>
            <a:pPr marL="457200" lvl="0" indent="-381000" algn="l" rtl="0">
              <a:lnSpc>
                <a:spcPct val="100000"/>
              </a:lnSpc>
              <a:spcBef>
                <a:spcPts val="0"/>
              </a:spcBef>
              <a:spcAft>
                <a:spcPts val="0"/>
              </a:spcAft>
              <a:buClr>
                <a:srgbClr val="515253"/>
              </a:buClr>
              <a:buSzPts val="2400"/>
              <a:buChar char="▶"/>
            </a:pPr>
            <a:r>
              <a:rPr lang="en" sz="2400" i="1" u="sng">
                <a:solidFill>
                  <a:srgbClr val="515253"/>
                </a:solidFill>
              </a:rPr>
              <a:t>Minnesota</a:t>
            </a:r>
            <a:r>
              <a:rPr lang="en" sz="2400" i="1">
                <a:solidFill>
                  <a:srgbClr val="515253"/>
                </a:solidFill>
              </a:rPr>
              <a:t> - </a:t>
            </a:r>
            <a:r>
              <a:rPr lang="en" sz="2400" b="1" i="1">
                <a:solidFill>
                  <a:srgbClr val="515253"/>
                </a:solidFill>
              </a:rPr>
              <a:t>Nearly 806,000 are 65+</a:t>
            </a:r>
            <a:r>
              <a:rPr lang="en" sz="2400" i="1">
                <a:solidFill>
                  <a:srgbClr val="515253"/>
                </a:solidFill>
              </a:rPr>
              <a:t> </a:t>
            </a:r>
            <a:r>
              <a:rPr lang="en" sz="2400">
                <a:solidFill>
                  <a:srgbClr val="515253"/>
                </a:solidFill>
              </a:rPr>
              <a:t>(15.4%), with 285,000 to turn 65 this decade</a:t>
            </a:r>
            <a:endParaRPr sz="2400">
              <a:solidFill>
                <a:srgbClr val="515253"/>
              </a:solidFill>
            </a:endParaRPr>
          </a:p>
          <a:p>
            <a:pPr marL="457200" lvl="0" indent="-381000" algn="l" rtl="0">
              <a:lnSpc>
                <a:spcPct val="100000"/>
              </a:lnSpc>
              <a:spcBef>
                <a:spcPts val="0"/>
              </a:spcBef>
              <a:spcAft>
                <a:spcPts val="0"/>
              </a:spcAft>
              <a:buClr>
                <a:srgbClr val="515253"/>
              </a:buClr>
              <a:buSzPts val="2400"/>
              <a:buChar char="▶"/>
            </a:pPr>
            <a:r>
              <a:rPr lang="en" sz="2400" i="1" u="sng">
                <a:solidFill>
                  <a:srgbClr val="515253"/>
                </a:solidFill>
              </a:rPr>
              <a:t>Chisago County</a:t>
            </a:r>
            <a:r>
              <a:rPr lang="en" sz="2400" i="1">
                <a:solidFill>
                  <a:srgbClr val="515253"/>
                </a:solidFill>
              </a:rPr>
              <a:t> - </a:t>
            </a:r>
            <a:r>
              <a:rPr lang="en" sz="2400" b="1">
                <a:solidFill>
                  <a:srgbClr val="515253"/>
                </a:solidFill>
              </a:rPr>
              <a:t>8,300 are 65+</a:t>
            </a:r>
            <a:r>
              <a:rPr lang="en" sz="2400">
                <a:solidFill>
                  <a:srgbClr val="515253"/>
                </a:solidFill>
              </a:rPr>
              <a:t> (15%)</a:t>
            </a:r>
            <a:endParaRPr sz="2400">
              <a:solidFill>
                <a:srgbClr val="515253"/>
              </a:solidFill>
            </a:endParaRPr>
          </a:p>
          <a:p>
            <a:pPr marL="0" lvl="0" indent="0" algn="l" rtl="0">
              <a:lnSpc>
                <a:spcPct val="150000"/>
              </a:lnSpc>
              <a:spcBef>
                <a:spcPts val="800"/>
              </a:spcBef>
              <a:spcAft>
                <a:spcPts val="0"/>
              </a:spcAft>
              <a:buNone/>
            </a:pPr>
            <a:endParaRPr sz="2400" b="1">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38"/>
          <p:cNvPicPr preferRelativeResize="0"/>
          <p:nvPr/>
        </p:nvPicPr>
        <p:blipFill>
          <a:blip r:embed="rId3">
            <a:alphaModFix/>
          </a:blip>
          <a:stretch>
            <a:fillRect/>
          </a:stretch>
        </p:blipFill>
        <p:spPr>
          <a:xfrm>
            <a:off x="2489913" y="0"/>
            <a:ext cx="4164175" cy="4945650"/>
          </a:xfrm>
          <a:prstGeom prst="rect">
            <a:avLst/>
          </a:prstGeom>
          <a:noFill/>
          <a:ln>
            <a:noFill/>
          </a:ln>
        </p:spPr>
      </p:pic>
      <p:sp>
        <p:nvSpPr>
          <p:cNvPr id="271" name="Google Shape;271;p38"/>
          <p:cNvSpPr txBox="1">
            <a:spLocks noGrp="1"/>
          </p:cNvSpPr>
          <p:nvPr>
            <p:ph type="title"/>
          </p:nvPr>
        </p:nvSpPr>
        <p:spPr>
          <a:xfrm>
            <a:off x="166650" y="45450"/>
            <a:ext cx="2393700" cy="36513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chemeClr val="accent2"/>
                </a:solidFill>
              </a:rPr>
              <a:t>Quick Reference Guide</a:t>
            </a:r>
            <a:endParaRPr>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title"/>
          </p:nvPr>
        </p:nvSpPr>
        <p:spPr>
          <a:xfrm>
            <a:off x="481625" y="342875"/>
            <a:ext cx="6447600" cy="1173900"/>
          </a:xfrm>
          <a:prstGeom prst="rect">
            <a:avLst/>
          </a:prstGeom>
        </p:spPr>
        <p:txBody>
          <a:bodyPr spcFirstLastPara="1" wrap="square" lIns="68575" tIns="34275" rIns="68575" bIns="34275" anchor="t" anchorCtr="0">
            <a:noAutofit/>
          </a:bodyPr>
          <a:lstStyle/>
          <a:p>
            <a:pPr marL="0" lvl="0" indent="0" algn="l" rtl="0">
              <a:lnSpc>
                <a:spcPct val="100000"/>
              </a:lnSpc>
              <a:spcBef>
                <a:spcPts val="1000"/>
              </a:spcBef>
              <a:spcAft>
                <a:spcPts val="0"/>
              </a:spcAft>
              <a:buNone/>
            </a:pPr>
            <a:r>
              <a:rPr lang="en" sz="3000">
                <a:solidFill>
                  <a:srgbClr val="3D85C6"/>
                </a:solidFill>
              </a:rPr>
              <a:t>We’re Spreading the Message </a:t>
            </a:r>
            <a:endParaRPr sz="3000">
              <a:solidFill>
                <a:srgbClr val="3D85C6"/>
              </a:solidFill>
            </a:endParaRPr>
          </a:p>
          <a:p>
            <a:pPr marL="0" lvl="0" indent="0" algn="l" rtl="0">
              <a:lnSpc>
                <a:spcPct val="100000"/>
              </a:lnSpc>
              <a:spcBef>
                <a:spcPts val="1000"/>
              </a:spcBef>
              <a:spcAft>
                <a:spcPts val="0"/>
              </a:spcAft>
              <a:buNone/>
            </a:pPr>
            <a:r>
              <a:rPr lang="en" sz="3000">
                <a:solidFill>
                  <a:srgbClr val="3D85C6"/>
                </a:solidFill>
              </a:rPr>
              <a:t>Volunteer Community Connectors</a:t>
            </a:r>
            <a:endParaRPr sz="3000">
              <a:solidFill>
                <a:srgbClr val="3D85C6"/>
              </a:solidFill>
            </a:endParaRPr>
          </a:p>
          <a:p>
            <a:pPr marL="0" lvl="0" indent="0" algn="l" rtl="0">
              <a:lnSpc>
                <a:spcPct val="100000"/>
              </a:lnSpc>
              <a:spcBef>
                <a:spcPts val="1000"/>
              </a:spcBef>
              <a:spcAft>
                <a:spcPts val="0"/>
              </a:spcAft>
              <a:buNone/>
            </a:pPr>
            <a:endParaRPr sz="3000">
              <a:solidFill>
                <a:srgbClr val="3D85C6"/>
              </a:solidFill>
            </a:endParaRPr>
          </a:p>
          <a:p>
            <a:pPr marL="0" lvl="0" indent="0" algn="l" rtl="0">
              <a:lnSpc>
                <a:spcPct val="115000"/>
              </a:lnSpc>
              <a:spcBef>
                <a:spcPts val="1000"/>
              </a:spcBef>
              <a:spcAft>
                <a:spcPts val="0"/>
              </a:spcAft>
              <a:buNone/>
            </a:pPr>
            <a:endParaRPr sz="3000">
              <a:solidFill>
                <a:srgbClr val="3D85C6"/>
              </a:solidFill>
            </a:endParaRPr>
          </a:p>
          <a:p>
            <a:pPr marL="0" lvl="0" indent="0" algn="l" rtl="0">
              <a:lnSpc>
                <a:spcPct val="115000"/>
              </a:lnSpc>
              <a:spcBef>
                <a:spcPts val="1000"/>
              </a:spcBef>
              <a:spcAft>
                <a:spcPts val="0"/>
              </a:spcAft>
              <a:buNone/>
            </a:pPr>
            <a:endParaRPr sz="3000">
              <a:solidFill>
                <a:srgbClr val="3D85C6"/>
              </a:solidFill>
            </a:endParaRPr>
          </a:p>
          <a:p>
            <a:pPr marL="457200" lvl="0" indent="0" algn="l" rtl="0">
              <a:lnSpc>
                <a:spcPct val="115000"/>
              </a:lnSpc>
              <a:spcBef>
                <a:spcPts val="1000"/>
              </a:spcBef>
              <a:spcAft>
                <a:spcPts val="0"/>
              </a:spcAft>
              <a:buNone/>
            </a:pPr>
            <a:endParaRPr sz="2400">
              <a:solidFill>
                <a:srgbClr val="FF0000"/>
              </a:solidFill>
            </a:endParaRPr>
          </a:p>
          <a:p>
            <a:pPr marL="0" lvl="0" indent="0" algn="l" rtl="0">
              <a:spcBef>
                <a:spcPts val="0"/>
              </a:spcBef>
              <a:spcAft>
                <a:spcPts val="0"/>
              </a:spcAft>
              <a:buNone/>
            </a:pPr>
            <a:endParaRPr/>
          </a:p>
        </p:txBody>
      </p:sp>
      <p:sp>
        <p:nvSpPr>
          <p:cNvPr id="277" name="Google Shape;277;p39"/>
          <p:cNvSpPr txBox="1">
            <a:spLocks noGrp="1"/>
          </p:cNvSpPr>
          <p:nvPr>
            <p:ph type="body" idx="1"/>
          </p:nvPr>
        </p:nvSpPr>
        <p:spPr>
          <a:xfrm>
            <a:off x="4169350" y="1753475"/>
            <a:ext cx="3468000" cy="2749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sz="2400">
                <a:solidFill>
                  <a:srgbClr val="404040"/>
                </a:solidFill>
              </a:rPr>
              <a:t>Rebecca Hostetler</a:t>
            </a:r>
            <a:endParaRPr sz="2400">
              <a:solidFill>
                <a:srgbClr val="404040"/>
              </a:solidFill>
            </a:endParaRPr>
          </a:p>
          <a:p>
            <a:pPr marL="0" lvl="0" indent="0" algn="l" rtl="0">
              <a:spcBef>
                <a:spcPts val="800"/>
              </a:spcBef>
              <a:spcAft>
                <a:spcPts val="0"/>
              </a:spcAft>
              <a:buClr>
                <a:schemeClr val="dk1"/>
              </a:buClr>
              <a:buSzPts val="1100"/>
              <a:buFont typeface="Arial"/>
              <a:buNone/>
            </a:pPr>
            <a:r>
              <a:rPr lang="en" sz="1800" u="sng">
                <a:solidFill>
                  <a:srgbClr val="073763"/>
                </a:solidFill>
                <a:hlinkClick r:id="rId3"/>
              </a:rPr>
              <a:t>rebeccah@chisagoagewell.org</a:t>
            </a:r>
            <a:endParaRPr sz="1800">
              <a:solidFill>
                <a:srgbClr val="073763"/>
              </a:solidFill>
            </a:endParaRPr>
          </a:p>
          <a:p>
            <a:pPr marL="0" lvl="0" indent="0" algn="l" rtl="0">
              <a:spcBef>
                <a:spcPts val="800"/>
              </a:spcBef>
              <a:spcAft>
                <a:spcPts val="0"/>
              </a:spcAft>
              <a:buClr>
                <a:schemeClr val="dk1"/>
              </a:buClr>
              <a:buSzPts val="1100"/>
              <a:buFont typeface="Arial"/>
              <a:buNone/>
            </a:pPr>
            <a:r>
              <a:rPr lang="en" sz="2400">
                <a:solidFill>
                  <a:srgbClr val="404040"/>
                </a:solidFill>
              </a:rPr>
              <a:t>Keri Huebl</a:t>
            </a:r>
            <a:endParaRPr sz="2400">
              <a:solidFill>
                <a:srgbClr val="404040"/>
              </a:solidFill>
            </a:endParaRPr>
          </a:p>
          <a:p>
            <a:pPr marL="0" lvl="0" indent="0" algn="l" rtl="0">
              <a:spcBef>
                <a:spcPts val="800"/>
              </a:spcBef>
              <a:spcAft>
                <a:spcPts val="0"/>
              </a:spcAft>
              <a:buClr>
                <a:schemeClr val="dk1"/>
              </a:buClr>
              <a:buSzPts val="1100"/>
              <a:buFont typeface="Arial"/>
              <a:buNone/>
            </a:pPr>
            <a:r>
              <a:rPr lang="en" sz="1800" u="sng">
                <a:solidFill>
                  <a:srgbClr val="073763"/>
                </a:solidFill>
                <a:hlinkClick r:id="rId4"/>
              </a:rPr>
              <a:t>kerih@chisagoagewell.org</a:t>
            </a:r>
            <a:r>
              <a:rPr lang="en" sz="1800">
                <a:solidFill>
                  <a:srgbClr val="404040"/>
                </a:solidFill>
              </a:rPr>
              <a:t> </a:t>
            </a:r>
            <a:endParaRPr sz="1800">
              <a:solidFill>
                <a:srgbClr val="404040"/>
              </a:solidFill>
            </a:endParaRPr>
          </a:p>
          <a:p>
            <a:pPr marL="0" lvl="0" indent="0" algn="l" rtl="0">
              <a:spcBef>
                <a:spcPts val="800"/>
              </a:spcBef>
              <a:spcAft>
                <a:spcPts val="0"/>
              </a:spcAft>
              <a:buClr>
                <a:schemeClr val="dk1"/>
              </a:buClr>
              <a:buSzPts val="1100"/>
              <a:buFont typeface="Arial"/>
              <a:buNone/>
            </a:pPr>
            <a:r>
              <a:rPr lang="en" sz="2400">
                <a:solidFill>
                  <a:srgbClr val="404040"/>
                </a:solidFill>
              </a:rPr>
              <a:t>Leilani Freeman</a:t>
            </a:r>
            <a:endParaRPr sz="2400">
              <a:solidFill>
                <a:srgbClr val="404040"/>
              </a:solidFill>
            </a:endParaRPr>
          </a:p>
          <a:p>
            <a:pPr marL="0" lvl="0" indent="0" algn="l" rtl="0">
              <a:spcBef>
                <a:spcPts val="800"/>
              </a:spcBef>
              <a:spcAft>
                <a:spcPts val="0"/>
              </a:spcAft>
              <a:buClr>
                <a:schemeClr val="dk1"/>
              </a:buClr>
              <a:buSzPts val="1100"/>
              <a:buFont typeface="Arial"/>
              <a:buNone/>
            </a:pPr>
            <a:r>
              <a:rPr lang="en" sz="1800" u="sng">
                <a:solidFill>
                  <a:srgbClr val="073763"/>
                </a:solidFill>
                <a:hlinkClick r:id="rId5"/>
              </a:rPr>
              <a:t>leilanif@chisagoagewell.org</a:t>
            </a:r>
            <a:r>
              <a:rPr lang="en" sz="1800">
                <a:solidFill>
                  <a:srgbClr val="073763"/>
                </a:solidFill>
              </a:rPr>
              <a:t>.</a:t>
            </a:r>
            <a:r>
              <a:rPr lang="en" sz="1800">
                <a:solidFill>
                  <a:srgbClr val="404040"/>
                </a:solidFill>
              </a:rPr>
              <a:t> </a:t>
            </a:r>
            <a:endParaRPr sz="1800">
              <a:solidFill>
                <a:srgbClr val="404040"/>
              </a:solidFill>
            </a:endParaRPr>
          </a:p>
          <a:p>
            <a:pPr marL="0" lvl="0" indent="0" algn="l" rtl="0">
              <a:spcBef>
                <a:spcPts val="800"/>
              </a:spcBef>
              <a:spcAft>
                <a:spcPts val="0"/>
              </a:spcAft>
              <a:buClr>
                <a:schemeClr val="dk1"/>
              </a:buClr>
              <a:buSzPts val="1100"/>
              <a:buFont typeface="Arial"/>
              <a:buNone/>
            </a:pPr>
            <a:endParaRPr sz="1800">
              <a:solidFill>
                <a:srgbClr val="404040"/>
              </a:solidFill>
            </a:endParaRPr>
          </a:p>
          <a:p>
            <a:pPr marL="0" lvl="0" indent="0" algn="l" rtl="0">
              <a:spcBef>
                <a:spcPts val="800"/>
              </a:spcBef>
              <a:spcAft>
                <a:spcPts val="0"/>
              </a:spcAft>
              <a:buClr>
                <a:schemeClr val="dk1"/>
              </a:buClr>
              <a:buSzPts val="1100"/>
              <a:buFont typeface="Arial"/>
              <a:buNone/>
            </a:pPr>
            <a:endParaRPr/>
          </a:p>
        </p:txBody>
      </p:sp>
      <p:pic>
        <p:nvPicPr>
          <p:cNvPr id="278" name="Google Shape;278;p39"/>
          <p:cNvPicPr preferRelativeResize="0"/>
          <p:nvPr/>
        </p:nvPicPr>
        <p:blipFill>
          <a:blip r:embed="rId6">
            <a:alphaModFix/>
          </a:blip>
          <a:stretch>
            <a:fillRect/>
          </a:stretch>
        </p:blipFill>
        <p:spPr>
          <a:xfrm>
            <a:off x="381666" y="1753475"/>
            <a:ext cx="3665585" cy="274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1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0"/>
          <p:cNvSpPr txBox="1">
            <a:spLocks noGrp="1"/>
          </p:cNvSpPr>
          <p:nvPr>
            <p:ph type="title"/>
          </p:nvPr>
        </p:nvSpPr>
        <p:spPr>
          <a:xfrm>
            <a:off x="508000" y="457200"/>
            <a:ext cx="6447600" cy="99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What Does the Community Think</a:t>
            </a:r>
            <a:endParaRPr/>
          </a:p>
        </p:txBody>
      </p:sp>
      <p:sp>
        <p:nvSpPr>
          <p:cNvPr id="284" name="Google Shape;284;p40"/>
          <p:cNvSpPr txBox="1">
            <a:spLocks noGrp="1"/>
          </p:cNvSpPr>
          <p:nvPr>
            <p:ph type="body" idx="1"/>
          </p:nvPr>
        </p:nvSpPr>
        <p:spPr>
          <a:xfrm>
            <a:off x="508000" y="1155800"/>
            <a:ext cx="6447600" cy="3742200"/>
          </a:xfrm>
          <a:prstGeom prst="rect">
            <a:avLst/>
          </a:prstGeom>
        </p:spPr>
        <p:txBody>
          <a:bodyPr spcFirstLastPara="1" wrap="square" lIns="68575" tIns="34275" rIns="68575" bIns="34275" anchor="t" anchorCtr="0">
            <a:noAutofit/>
          </a:bodyPr>
          <a:lstStyle/>
          <a:p>
            <a:pPr marL="0" lvl="0" indent="0" algn="l" rtl="0">
              <a:lnSpc>
                <a:spcPct val="115000"/>
              </a:lnSpc>
              <a:spcBef>
                <a:spcPts val="400"/>
              </a:spcBef>
              <a:spcAft>
                <a:spcPts val="0"/>
              </a:spcAft>
              <a:buClr>
                <a:schemeClr val="dk1"/>
              </a:buClr>
              <a:buSzPts val="1100"/>
              <a:buFont typeface="Arial"/>
              <a:buNone/>
            </a:pPr>
            <a:r>
              <a:rPr lang="en" b="1">
                <a:solidFill>
                  <a:schemeClr val="dk1"/>
                </a:solidFill>
              </a:rPr>
              <a:t>What have you learned from the Chisago Age well?</a:t>
            </a:r>
            <a:endParaRPr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i="1">
                <a:solidFill>
                  <a:schemeClr val="dk1"/>
                </a:solidFill>
              </a:rPr>
              <a:t>That there are so many programs out there, so much information</a:t>
            </a:r>
            <a:endParaRPr i="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i="1">
                <a:solidFill>
                  <a:schemeClr val="dk1"/>
                </a:solidFill>
              </a:rPr>
              <a:t>and resources available. Everyone works together as a team,</a:t>
            </a:r>
            <a:endParaRPr i="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i="1">
                <a:solidFill>
                  <a:schemeClr val="dk1"/>
                </a:solidFill>
              </a:rPr>
              <a:t>one united front, to assist in any way possible, which I find so refreshing!</a:t>
            </a:r>
            <a:endParaRPr i="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i="1">
                <a:solidFill>
                  <a:schemeClr val="dk1"/>
                </a:solidFill>
              </a:rPr>
              <a:t>I have picked up something new at every single meeting.</a:t>
            </a:r>
            <a:endParaRPr i="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i="1">
                <a:solidFill>
                  <a:schemeClr val="dk1"/>
                </a:solidFill>
              </a:rPr>
              <a:t>Knowledge is power!</a:t>
            </a:r>
            <a:endParaRPr i="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200" i="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b="1">
                <a:solidFill>
                  <a:schemeClr val="dk1"/>
                </a:solidFill>
              </a:rPr>
              <a:t>How would you describe the benefits of the project for the local</a:t>
            </a:r>
            <a:endParaRPr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b="1">
                <a:solidFill>
                  <a:schemeClr val="dk1"/>
                </a:solidFill>
              </a:rPr>
              <a:t>communities?</a:t>
            </a:r>
            <a:endParaRPr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rPr>
              <a:t>Absolutely wonderful! One realizes they are not alone with an aging parent,</a:t>
            </a:r>
            <a:endParaRPr>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rPr>
              <a:t>an aging spouse, becoming a senior citizen yourself. One is not judged.</a:t>
            </a:r>
            <a:endParaRPr>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b="1">
                <a:solidFill>
                  <a:srgbClr val="669900"/>
                </a:solidFill>
              </a:rPr>
              <a:t>Thanks for all you do for Seniors, we are all better for your kindness.</a:t>
            </a:r>
            <a:endParaRPr b="1">
              <a:solidFill>
                <a:srgbClr val="669900"/>
              </a:solidFill>
            </a:endParaRPr>
          </a:p>
          <a:p>
            <a:pPr marL="0" lvl="0" indent="0" algn="l" rtl="0">
              <a:lnSpc>
                <a:spcPct val="115000"/>
              </a:lnSpc>
              <a:spcBef>
                <a:spcPts val="800"/>
              </a:spcBef>
              <a:spcAft>
                <a:spcPts val="0"/>
              </a:spcAft>
              <a:buClr>
                <a:schemeClr val="dk1"/>
              </a:buClr>
              <a:buSzPts val="1100"/>
              <a:buFont typeface="Arial"/>
              <a:buNone/>
            </a:pPr>
            <a:endParaRPr>
              <a:solidFill>
                <a:srgbClr val="708C3F"/>
              </a:solidFill>
              <a:latin typeface="Arial"/>
              <a:ea typeface="Arial"/>
              <a:cs typeface="Arial"/>
              <a:sym typeface="Arial"/>
            </a:endParaRPr>
          </a:p>
          <a:p>
            <a:pPr marL="0" lvl="0" indent="0" algn="l" rtl="0">
              <a:spcBef>
                <a:spcPts val="800"/>
              </a:spcBef>
              <a:spcAft>
                <a:spcPts val="0"/>
              </a:spcAft>
              <a:buNone/>
            </a:pPr>
            <a:endParaRPr/>
          </a:p>
        </p:txBody>
      </p:sp>
      <p:pic>
        <p:nvPicPr>
          <p:cNvPr id="285" name="Google Shape;285;p40"/>
          <p:cNvPicPr preferRelativeResize="0"/>
          <p:nvPr/>
        </p:nvPicPr>
        <p:blipFill rotWithShape="1">
          <a:blip r:embed="rId3">
            <a:alphaModFix/>
          </a:blip>
          <a:srcRect t="9708" b="814"/>
          <a:stretch/>
        </p:blipFill>
        <p:spPr>
          <a:xfrm rot="626419">
            <a:off x="6170558" y="653166"/>
            <a:ext cx="2287707" cy="1367144"/>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1200"/>
                                        <p:tgtEl>
                                          <p:spTgt spid="2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a:spLocks noGrp="1"/>
          </p:cNvSpPr>
          <p:nvPr>
            <p:ph type="title"/>
          </p:nvPr>
        </p:nvSpPr>
        <p:spPr>
          <a:xfrm>
            <a:off x="508000" y="457200"/>
            <a:ext cx="6447600" cy="99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The future of Chisago Age Well:  </a:t>
            </a:r>
            <a:endParaRPr/>
          </a:p>
        </p:txBody>
      </p:sp>
      <p:sp>
        <p:nvSpPr>
          <p:cNvPr id="291" name="Google Shape;291;p41"/>
          <p:cNvSpPr txBox="1">
            <a:spLocks noGrp="1"/>
          </p:cNvSpPr>
          <p:nvPr>
            <p:ph type="body" idx="1"/>
          </p:nvPr>
        </p:nvSpPr>
        <p:spPr>
          <a:xfrm>
            <a:off x="508000" y="1620442"/>
            <a:ext cx="6447600" cy="2910600"/>
          </a:xfrm>
          <a:prstGeom prst="rect">
            <a:avLst/>
          </a:prstGeom>
        </p:spPr>
        <p:txBody>
          <a:bodyPr spcFirstLastPara="1" wrap="square" lIns="68575" tIns="34275" rIns="68575" bIns="34275" anchor="t" anchorCtr="0">
            <a:noAutofit/>
          </a:bodyPr>
          <a:lstStyle/>
          <a:p>
            <a:pPr marL="0" lvl="0" indent="0" algn="l" rtl="0">
              <a:lnSpc>
                <a:spcPct val="115000"/>
              </a:lnSpc>
              <a:spcBef>
                <a:spcPts val="1000"/>
              </a:spcBef>
              <a:spcAft>
                <a:spcPts val="0"/>
              </a:spcAft>
              <a:buClr>
                <a:schemeClr val="dk1"/>
              </a:buClr>
              <a:buSzPts val="1100"/>
              <a:buFont typeface="Arial"/>
              <a:buNone/>
            </a:pPr>
            <a:r>
              <a:rPr lang="en" sz="1800" b="1">
                <a:solidFill>
                  <a:srgbClr val="262626"/>
                </a:solidFill>
              </a:rPr>
              <a:t>Sustainability and Strategic Planning</a:t>
            </a:r>
            <a:endParaRPr sz="1800" b="1">
              <a:solidFill>
                <a:srgbClr val="262626"/>
              </a:solidFill>
            </a:endParaRPr>
          </a:p>
          <a:p>
            <a:pPr marL="0" lvl="0" indent="0" algn="l" rtl="0">
              <a:lnSpc>
                <a:spcPct val="115000"/>
              </a:lnSpc>
              <a:spcBef>
                <a:spcPts val="1000"/>
              </a:spcBef>
              <a:spcAft>
                <a:spcPts val="0"/>
              </a:spcAft>
              <a:buClr>
                <a:schemeClr val="dk1"/>
              </a:buClr>
              <a:buSzPts val="1100"/>
              <a:buFont typeface="Arial"/>
              <a:buNone/>
            </a:pPr>
            <a:r>
              <a:rPr lang="en" sz="1800">
                <a:solidFill>
                  <a:srgbClr val="75777A"/>
                </a:solidFill>
              </a:rPr>
              <a:t>–</a:t>
            </a:r>
            <a:r>
              <a:rPr lang="en" sz="1800">
                <a:solidFill>
                  <a:srgbClr val="262626"/>
                </a:solidFill>
              </a:rPr>
              <a:t>Explore future resources and collaborations</a:t>
            </a:r>
            <a:endParaRPr sz="1800">
              <a:solidFill>
                <a:srgbClr val="262626"/>
              </a:solidFill>
            </a:endParaRPr>
          </a:p>
          <a:p>
            <a:pPr marL="0" lvl="0" indent="0" algn="l" rtl="0">
              <a:lnSpc>
                <a:spcPct val="115000"/>
              </a:lnSpc>
              <a:spcBef>
                <a:spcPts val="1000"/>
              </a:spcBef>
              <a:spcAft>
                <a:spcPts val="0"/>
              </a:spcAft>
              <a:buClr>
                <a:schemeClr val="dk1"/>
              </a:buClr>
              <a:buSzPts val="1100"/>
              <a:buFont typeface="Arial"/>
              <a:buNone/>
            </a:pPr>
            <a:r>
              <a:rPr lang="en" sz="1800">
                <a:solidFill>
                  <a:srgbClr val="75777A"/>
                </a:solidFill>
              </a:rPr>
              <a:t>–</a:t>
            </a:r>
            <a:r>
              <a:rPr lang="en" sz="1800">
                <a:solidFill>
                  <a:srgbClr val="262626"/>
                </a:solidFill>
              </a:rPr>
              <a:t>Pursue 501(3)c status</a:t>
            </a:r>
            <a:endParaRPr sz="1800">
              <a:solidFill>
                <a:srgbClr val="262626"/>
              </a:solidFill>
            </a:endParaRPr>
          </a:p>
          <a:p>
            <a:pPr marL="0" lvl="0" indent="0" algn="l" rtl="0">
              <a:spcBef>
                <a:spcPts val="800"/>
              </a:spcBef>
              <a:spcAft>
                <a:spcPts val="0"/>
              </a:spcAft>
              <a:buNone/>
            </a:pPr>
            <a:r>
              <a:rPr lang="en" sz="1800">
                <a:solidFill>
                  <a:srgbClr val="262626"/>
                </a:solidFill>
              </a:rPr>
              <a:t>-Expand the coalition membership</a:t>
            </a:r>
            <a:endParaRPr sz="180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2"/>
          <p:cNvSpPr txBox="1">
            <a:spLocks noGrp="1"/>
          </p:cNvSpPr>
          <p:nvPr>
            <p:ph type="title"/>
          </p:nvPr>
        </p:nvSpPr>
        <p:spPr>
          <a:xfrm>
            <a:off x="376125" y="496775"/>
            <a:ext cx="5400300" cy="5715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3600" b="1">
                <a:solidFill>
                  <a:srgbClr val="3D85C6"/>
                </a:solidFill>
              </a:rPr>
              <a:t>Taking the next step</a:t>
            </a:r>
            <a:endParaRPr sz="3600" b="1">
              <a:solidFill>
                <a:srgbClr val="3D85C6"/>
              </a:solidFill>
            </a:endParaRPr>
          </a:p>
          <a:p>
            <a:pPr marL="0" lvl="0" indent="0" algn="l" rtl="0">
              <a:lnSpc>
                <a:spcPct val="115000"/>
              </a:lnSpc>
              <a:spcBef>
                <a:spcPts val="0"/>
              </a:spcBef>
              <a:spcAft>
                <a:spcPts val="0"/>
              </a:spcAft>
              <a:buClr>
                <a:schemeClr val="dk1"/>
              </a:buClr>
              <a:buSzPts val="1100"/>
              <a:buFont typeface="Arial"/>
              <a:buNone/>
            </a:pPr>
            <a:endParaRPr sz="2400" b="1">
              <a:solidFill>
                <a:srgbClr val="000000"/>
              </a:solidFill>
            </a:endParaRPr>
          </a:p>
          <a:p>
            <a:pPr marL="0" lvl="0" indent="0" algn="l" rtl="0">
              <a:spcBef>
                <a:spcPts val="0"/>
              </a:spcBef>
              <a:spcAft>
                <a:spcPts val="0"/>
              </a:spcAft>
              <a:buNone/>
            </a:pPr>
            <a:endParaRPr/>
          </a:p>
        </p:txBody>
      </p:sp>
      <p:sp>
        <p:nvSpPr>
          <p:cNvPr id="297" name="Google Shape;297;p42"/>
          <p:cNvSpPr txBox="1">
            <a:spLocks noGrp="1"/>
          </p:cNvSpPr>
          <p:nvPr>
            <p:ph type="body" idx="1"/>
          </p:nvPr>
        </p:nvSpPr>
        <p:spPr>
          <a:xfrm>
            <a:off x="508000" y="1279276"/>
            <a:ext cx="6447600" cy="3251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400" i="1">
                <a:solidFill>
                  <a:schemeClr val="dk1"/>
                </a:solidFill>
                <a:latin typeface="Arial"/>
                <a:ea typeface="Arial"/>
                <a:cs typeface="Arial"/>
                <a:sym typeface="Arial"/>
              </a:rPr>
              <a:t>“Aging is an adventure.” Connie Goldman</a:t>
            </a:r>
            <a:endParaRPr sz="2400" i="1">
              <a:solidFill>
                <a:schemeClr val="dk1"/>
              </a:solidFill>
              <a:latin typeface="Arial"/>
              <a:ea typeface="Arial"/>
              <a:cs typeface="Arial"/>
              <a:sym typeface="Arial"/>
            </a:endParaRPr>
          </a:p>
          <a:p>
            <a:pPr marL="0" lvl="0" indent="0" algn="l" rtl="0">
              <a:spcBef>
                <a:spcPts val="800"/>
              </a:spcBef>
              <a:spcAft>
                <a:spcPts val="0"/>
              </a:spcAft>
              <a:buNone/>
            </a:pPr>
            <a:endParaRPr sz="1100">
              <a:solidFill>
                <a:schemeClr val="dk1"/>
              </a:solidFill>
              <a:latin typeface="Arial"/>
              <a:ea typeface="Arial"/>
              <a:cs typeface="Arial"/>
              <a:sym typeface="Arial"/>
            </a:endParaRPr>
          </a:p>
          <a:p>
            <a:pPr marL="457200" lvl="0" indent="-381000" algn="l" rtl="0">
              <a:spcBef>
                <a:spcPts val="800"/>
              </a:spcBef>
              <a:spcAft>
                <a:spcPts val="0"/>
              </a:spcAft>
              <a:buClr>
                <a:schemeClr val="dk1"/>
              </a:buClr>
              <a:buSzPts val="2400"/>
              <a:buChar char="❖"/>
            </a:pPr>
            <a:r>
              <a:rPr lang="en" sz="2400" b="1" i="1">
                <a:solidFill>
                  <a:schemeClr val="dk1"/>
                </a:solidFill>
              </a:rPr>
              <a:t>Learn</a:t>
            </a:r>
            <a:r>
              <a:rPr lang="en" sz="2400">
                <a:solidFill>
                  <a:schemeClr val="dk1"/>
                </a:solidFill>
              </a:rPr>
              <a:t>						</a:t>
            </a:r>
            <a:endParaRPr sz="2400">
              <a:solidFill>
                <a:schemeClr val="dk1"/>
              </a:solidFill>
            </a:endParaRPr>
          </a:p>
          <a:p>
            <a:pPr marL="457200" lvl="0" indent="-381000" algn="l" rtl="0">
              <a:lnSpc>
                <a:spcPct val="100000"/>
              </a:lnSpc>
              <a:spcBef>
                <a:spcPts val="0"/>
              </a:spcBef>
              <a:spcAft>
                <a:spcPts val="0"/>
              </a:spcAft>
              <a:buClr>
                <a:schemeClr val="dk1"/>
              </a:buClr>
              <a:buSzPts val="2400"/>
              <a:buChar char="❖"/>
            </a:pPr>
            <a:r>
              <a:rPr lang="en" sz="2400" b="1" i="1">
                <a:solidFill>
                  <a:schemeClr val="dk1"/>
                </a:solidFill>
              </a:rPr>
              <a:t>Connect</a:t>
            </a:r>
            <a:r>
              <a:rPr lang="en" sz="2400">
                <a:solidFill>
                  <a:schemeClr val="dk1"/>
                </a:solidFill>
              </a:rPr>
              <a:t>						</a:t>
            </a:r>
            <a:endParaRPr sz="2400">
              <a:solidFill>
                <a:schemeClr val="dk1"/>
              </a:solidFill>
            </a:endParaRPr>
          </a:p>
          <a:p>
            <a:pPr marL="457200" lvl="0" indent="-381000" algn="l" rtl="0">
              <a:lnSpc>
                <a:spcPct val="100000"/>
              </a:lnSpc>
              <a:spcBef>
                <a:spcPts val="0"/>
              </a:spcBef>
              <a:spcAft>
                <a:spcPts val="0"/>
              </a:spcAft>
              <a:buClr>
                <a:schemeClr val="dk1"/>
              </a:buClr>
              <a:buSzPts val="2400"/>
              <a:buChar char="❖"/>
            </a:pPr>
            <a:r>
              <a:rPr lang="en" sz="2400" b="1" i="1">
                <a:solidFill>
                  <a:schemeClr val="dk1"/>
                </a:solidFill>
              </a:rPr>
              <a:t>Participate</a:t>
            </a:r>
            <a:endParaRPr sz="2400" b="1" i="1">
              <a:solidFill>
                <a:schemeClr val="dk1"/>
              </a:solidFill>
            </a:endParaRPr>
          </a:p>
          <a:p>
            <a:pPr marL="457200" lvl="0" indent="-381000" algn="l" rtl="0">
              <a:lnSpc>
                <a:spcPct val="100000"/>
              </a:lnSpc>
              <a:spcBef>
                <a:spcPts val="0"/>
              </a:spcBef>
              <a:spcAft>
                <a:spcPts val="0"/>
              </a:spcAft>
              <a:buClr>
                <a:schemeClr val="dk1"/>
              </a:buClr>
              <a:buSzPts val="2400"/>
              <a:buChar char="❖"/>
            </a:pPr>
            <a:r>
              <a:rPr lang="en" sz="2400" b="1" i="1">
                <a:solidFill>
                  <a:schemeClr val="dk1"/>
                </a:solidFill>
              </a:rPr>
              <a:t>Support</a:t>
            </a:r>
            <a:endParaRPr sz="2400" b="1" i="1">
              <a:solidFill>
                <a:schemeClr val="dk1"/>
              </a:solidFill>
            </a:endParaRPr>
          </a:p>
          <a:p>
            <a:pPr marL="0" lvl="0" indent="0" algn="l" rtl="0">
              <a:spcBef>
                <a:spcPts val="800"/>
              </a:spcBef>
              <a:spcAft>
                <a:spcPts val="0"/>
              </a:spcAft>
              <a:buClr>
                <a:schemeClr val="dk1"/>
              </a:buClr>
              <a:buSzPts val="1100"/>
              <a:buFont typeface="Arial"/>
              <a:buNone/>
            </a:pP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800"/>
              </a:spcBef>
              <a:spcAft>
                <a:spcPts val="0"/>
              </a:spcAft>
              <a:buClr>
                <a:schemeClr val="dk1"/>
              </a:buClr>
              <a:buSzPts val="1100"/>
              <a:buFont typeface="Arial"/>
              <a:buNone/>
            </a:pP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800"/>
              </a:spcBef>
              <a:spcAft>
                <a:spcPts val="0"/>
              </a:spcAft>
              <a:buClr>
                <a:schemeClr val="dk1"/>
              </a:buClr>
              <a:buSzPts val="1100"/>
              <a:buFont typeface="Arial"/>
              <a:buNone/>
            </a:pP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800"/>
              </a:spcBef>
              <a:spcAft>
                <a:spcPts val="0"/>
              </a:spcAft>
              <a:buClr>
                <a:schemeClr val="dk1"/>
              </a:buClr>
              <a:buSzPts val="1100"/>
              <a:buFont typeface="Arial"/>
              <a:buNone/>
            </a:pP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800"/>
              </a:spcBef>
              <a:spcAft>
                <a:spcPts val="0"/>
              </a:spcAft>
              <a:buNone/>
            </a:pPr>
            <a:endParaRPr/>
          </a:p>
        </p:txBody>
      </p:sp>
      <p:pic>
        <p:nvPicPr>
          <p:cNvPr id="298" name="Google Shape;298;p42"/>
          <p:cNvPicPr preferRelativeResize="0"/>
          <p:nvPr/>
        </p:nvPicPr>
        <p:blipFill>
          <a:blip r:embed="rId3">
            <a:alphaModFix/>
          </a:blip>
          <a:stretch>
            <a:fillRect/>
          </a:stretch>
        </p:blipFill>
        <p:spPr>
          <a:xfrm>
            <a:off x="3072900" y="2730575"/>
            <a:ext cx="2941600" cy="1898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3"/>
          <p:cNvSpPr txBox="1">
            <a:spLocks noGrp="1"/>
          </p:cNvSpPr>
          <p:nvPr>
            <p:ph type="title"/>
          </p:nvPr>
        </p:nvSpPr>
        <p:spPr>
          <a:xfrm>
            <a:off x="128438" y="452025"/>
            <a:ext cx="6447600" cy="9906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3000">
                <a:solidFill>
                  <a:srgbClr val="3D85C6"/>
                </a:solidFill>
              </a:rPr>
              <a:t>QUESTIONS </a:t>
            </a:r>
            <a:endParaRPr sz="1400">
              <a:solidFill>
                <a:srgbClr val="FF0000"/>
              </a:solidFill>
            </a:endParaRPr>
          </a:p>
          <a:p>
            <a:pPr marL="0" lvl="0" indent="0" algn="ctr" rtl="0">
              <a:spcBef>
                <a:spcPts val="0"/>
              </a:spcBef>
              <a:spcAft>
                <a:spcPts val="0"/>
              </a:spcAft>
              <a:buNone/>
            </a:pPr>
            <a:endParaRPr sz="1400">
              <a:solidFill>
                <a:srgbClr val="FF0000"/>
              </a:solidFill>
            </a:endParaRPr>
          </a:p>
        </p:txBody>
      </p:sp>
      <p:pic>
        <p:nvPicPr>
          <p:cNvPr id="304" name="Google Shape;304;p43"/>
          <p:cNvPicPr preferRelativeResize="0"/>
          <p:nvPr/>
        </p:nvPicPr>
        <p:blipFill>
          <a:blip r:embed="rId3">
            <a:alphaModFix/>
          </a:blip>
          <a:stretch>
            <a:fillRect/>
          </a:stretch>
        </p:blipFill>
        <p:spPr>
          <a:xfrm>
            <a:off x="1120350" y="1349750"/>
            <a:ext cx="4793700" cy="31957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636300" y="501175"/>
            <a:ext cx="6477600" cy="435300"/>
          </a:xfrm>
          <a:prstGeom prst="rect">
            <a:avLst/>
          </a:prstGeom>
        </p:spPr>
        <p:txBody>
          <a:bodyPr spcFirstLastPara="1" wrap="square" lIns="68575" tIns="34275" rIns="68575" bIns="34275" anchor="t" anchorCtr="0">
            <a:noAutofit/>
          </a:bodyPr>
          <a:lstStyle/>
          <a:p>
            <a:pPr marL="0" lvl="0" indent="0" algn="l" rtl="0">
              <a:lnSpc>
                <a:spcPct val="150000"/>
              </a:lnSpc>
              <a:spcBef>
                <a:spcPts val="0"/>
              </a:spcBef>
              <a:spcAft>
                <a:spcPts val="0"/>
              </a:spcAft>
              <a:buNone/>
            </a:pPr>
            <a:r>
              <a:rPr lang="en" sz="3000">
                <a:solidFill>
                  <a:srgbClr val="3D85C6"/>
                </a:solidFill>
              </a:rPr>
              <a:t>What does this mean for the future?</a:t>
            </a:r>
            <a:r>
              <a:rPr lang="en" sz="3000"/>
              <a:t> </a:t>
            </a:r>
            <a:r>
              <a:rPr lang="en"/>
              <a:t> </a:t>
            </a:r>
            <a:endParaRPr/>
          </a:p>
          <a:p>
            <a:pPr marL="0" lvl="0" indent="0" algn="l" rtl="0">
              <a:lnSpc>
                <a:spcPct val="100000"/>
              </a:lnSpc>
              <a:spcBef>
                <a:spcPts val="0"/>
              </a:spcBef>
              <a:spcAft>
                <a:spcPts val="0"/>
              </a:spcAft>
              <a:buNone/>
            </a:pPr>
            <a:r>
              <a:rPr lang="en" sz="2400" i="1">
                <a:solidFill>
                  <a:srgbClr val="000000"/>
                </a:solidFill>
              </a:rPr>
              <a:t>“I intend to live forever--so far, so good!” Stephen Wright</a:t>
            </a:r>
            <a:endParaRPr sz="2400" i="1">
              <a:solidFill>
                <a:srgbClr val="000000"/>
              </a:solidFill>
            </a:endParaRPr>
          </a:p>
          <a:p>
            <a:pPr marL="0" lvl="0" indent="0" algn="l" rtl="0">
              <a:spcBef>
                <a:spcPts val="0"/>
              </a:spcBef>
              <a:spcAft>
                <a:spcPts val="0"/>
              </a:spcAft>
              <a:buNone/>
            </a:pPr>
            <a:endParaRPr/>
          </a:p>
        </p:txBody>
      </p:sp>
      <p:sp>
        <p:nvSpPr>
          <p:cNvPr id="165" name="Google Shape;165;p21"/>
          <p:cNvSpPr txBox="1">
            <a:spLocks noGrp="1"/>
          </p:cNvSpPr>
          <p:nvPr>
            <p:ph type="body" idx="1"/>
          </p:nvPr>
        </p:nvSpPr>
        <p:spPr>
          <a:xfrm>
            <a:off x="362866" y="2160016"/>
            <a:ext cx="6661800" cy="2624400"/>
          </a:xfrm>
          <a:prstGeom prst="rect">
            <a:avLst/>
          </a:prstGeom>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rgbClr val="333333"/>
              </a:buClr>
              <a:buSzPts val="2400"/>
              <a:buFont typeface="Times New Roman"/>
              <a:buChar char="▶"/>
            </a:pPr>
            <a:r>
              <a:rPr lang="en" sz="2400">
                <a:solidFill>
                  <a:srgbClr val="333333"/>
                </a:solidFill>
                <a:latin typeface="Times New Roman"/>
                <a:ea typeface="Times New Roman"/>
                <a:cs typeface="Times New Roman"/>
                <a:sym typeface="Times New Roman"/>
              </a:rPr>
              <a:t>By 2030, one of every five people in the U.S. will be 65 or older.</a:t>
            </a:r>
            <a:endParaRPr sz="2400">
              <a:solidFill>
                <a:srgbClr val="333333"/>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333333"/>
              </a:buClr>
              <a:buSzPts val="1800"/>
              <a:buFont typeface="Arial"/>
              <a:buChar char="▶"/>
            </a:pPr>
            <a:r>
              <a:rPr lang="en" sz="2400">
                <a:solidFill>
                  <a:srgbClr val="333333"/>
                </a:solidFill>
                <a:latin typeface="Times New Roman"/>
                <a:ea typeface="Times New Roman"/>
                <a:cs typeface="Times New Roman"/>
                <a:sym typeface="Times New Roman"/>
              </a:rPr>
              <a:t>By 2035, the number of adults older than 65 will be greater than the number of children under 18</a:t>
            </a:r>
            <a:r>
              <a:rPr lang="en" sz="1800">
                <a:solidFill>
                  <a:srgbClr val="333333"/>
                </a:solidFill>
                <a:latin typeface="Arial"/>
                <a:ea typeface="Arial"/>
                <a:cs typeface="Arial"/>
                <a:sym typeface="Arial"/>
              </a:rPr>
              <a:t>.</a:t>
            </a:r>
            <a:endParaRPr sz="1200">
              <a:solidFill>
                <a:srgbClr val="C27BA0"/>
              </a:solidFill>
              <a:latin typeface="Arial"/>
              <a:ea typeface="Arial"/>
              <a:cs typeface="Arial"/>
              <a:sym typeface="Arial"/>
            </a:endParaRPr>
          </a:p>
          <a:p>
            <a:pPr marL="0" lvl="0" indent="0" algn="l" rtl="0">
              <a:lnSpc>
                <a:spcPct val="100000"/>
              </a:lnSpc>
              <a:spcBef>
                <a:spcPts val="800"/>
              </a:spcBef>
              <a:spcAft>
                <a:spcPts val="0"/>
              </a:spcAft>
              <a:buNone/>
            </a:pPr>
            <a:endParaRPr>
              <a:solidFill>
                <a:srgbClr val="212D32"/>
              </a:solidFill>
              <a:latin typeface="Arial"/>
              <a:ea typeface="Arial"/>
              <a:cs typeface="Arial"/>
              <a:sym typeface="Arial"/>
            </a:endParaRPr>
          </a:p>
          <a:p>
            <a:pPr marL="0" lvl="0" indent="0" algn="l" rtl="0">
              <a:lnSpc>
                <a:spcPct val="100000"/>
              </a:lnSpc>
              <a:spcBef>
                <a:spcPts val="1200"/>
              </a:spcBef>
              <a:spcAft>
                <a:spcPts val="0"/>
              </a:spcAft>
              <a:buNone/>
            </a:pPr>
            <a:r>
              <a:rPr lang="en">
                <a:solidFill>
                  <a:srgbClr val="212D32"/>
                </a:solidFill>
                <a:latin typeface="Arial"/>
                <a:ea typeface="Arial"/>
                <a:cs typeface="Arial"/>
                <a:sym typeface="Arial"/>
              </a:rPr>
              <a:t>*Source: AARP   </a:t>
            </a:r>
            <a:endParaRPr>
              <a:solidFill>
                <a:srgbClr val="212D32"/>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800">
              <a:solidFill>
                <a:srgbClr val="212D32"/>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2400">
              <a:solidFill>
                <a:srgbClr val="212D32"/>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2400">
              <a:solidFill>
                <a:srgbClr val="212D32"/>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2400">
              <a:solidFill>
                <a:srgbClr val="212D32"/>
              </a:solidFill>
              <a:latin typeface="Arial"/>
              <a:ea typeface="Arial"/>
              <a:cs typeface="Arial"/>
              <a:sym typeface="Arial"/>
            </a:endParaRPr>
          </a:p>
          <a:p>
            <a:pPr marL="0" lvl="0" indent="0" algn="l" rtl="0">
              <a:spcBef>
                <a:spcPts val="1200"/>
              </a:spcBef>
              <a:spcAft>
                <a:spcPts val="0"/>
              </a:spcAft>
              <a:buNone/>
            </a:pP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508000" y="457200"/>
            <a:ext cx="6447600" cy="11598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000">
                <a:solidFill>
                  <a:srgbClr val="3D85C6"/>
                </a:solidFill>
              </a:rPr>
              <a:t>Chisago Age Well Coalition</a:t>
            </a:r>
            <a:endParaRPr sz="3000">
              <a:solidFill>
                <a:srgbClr val="3D85C6"/>
              </a:solidFill>
            </a:endParaRPr>
          </a:p>
          <a:p>
            <a:pPr marL="0" lvl="0" indent="0" algn="l" rtl="0">
              <a:spcBef>
                <a:spcPts val="0"/>
              </a:spcBef>
              <a:spcAft>
                <a:spcPts val="0"/>
              </a:spcAft>
              <a:buNone/>
            </a:pPr>
            <a:r>
              <a:rPr lang="en" sz="3000">
                <a:solidFill>
                  <a:srgbClr val="3D85C6"/>
                </a:solidFill>
              </a:rPr>
              <a:t>How It Began: </a:t>
            </a:r>
            <a:endParaRPr sz="3000">
              <a:solidFill>
                <a:srgbClr val="3D85C6"/>
              </a:solidFill>
            </a:endParaRPr>
          </a:p>
          <a:p>
            <a:pPr marL="0" lvl="0" indent="0" algn="l" rtl="0">
              <a:spcBef>
                <a:spcPts val="0"/>
              </a:spcBef>
              <a:spcAft>
                <a:spcPts val="0"/>
              </a:spcAft>
              <a:buNone/>
            </a:pPr>
            <a:endParaRPr sz="3000">
              <a:solidFill>
                <a:srgbClr val="3D85C6"/>
              </a:solidFill>
            </a:endParaRPr>
          </a:p>
        </p:txBody>
      </p:sp>
      <p:sp>
        <p:nvSpPr>
          <p:cNvPr id="171" name="Google Shape;171;p22"/>
          <p:cNvSpPr txBox="1">
            <a:spLocks noGrp="1"/>
          </p:cNvSpPr>
          <p:nvPr>
            <p:ph type="body" idx="1"/>
          </p:nvPr>
        </p:nvSpPr>
        <p:spPr>
          <a:xfrm>
            <a:off x="508000" y="1792425"/>
            <a:ext cx="6447600" cy="3034500"/>
          </a:xfrm>
          <a:prstGeom prst="rect">
            <a:avLst/>
          </a:prstGeom>
        </p:spPr>
        <p:txBody>
          <a:bodyPr spcFirstLastPara="1" wrap="square" lIns="68575" tIns="34275" rIns="68575" bIns="34275" anchor="t" anchorCtr="0">
            <a:noAutofit/>
          </a:bodyPr>
          <a:lstStyle/>
          <a:p>
            <a:pPr marL="457200" lvl="0" indent="-381000" algn="l" rtl="0">
              <a:lnSpc>
                <a:spcPct val="100000"/>
              </a:lnSpc>
              <a:spcBef>
                <a:spcPts val="1000"/>
              </a:spcBef>
              <a:spcAft>
                <a:spcPts val="0"/>
              </a:spcAft>
              <a:buClr>
                <a:srgbClr val="5FCBEF"/>
              </a:buClr>
              <a:buSzPts val="2400"/>
              <a:buChar char="▶"/>
            </a:pPr>
            <a:r>
              <a:rPr lang="en" sz="2400">
                <a:solidFill>
                  <a:srgbClr val="404040"/>
                </a:solidFill>
              </a:rPr>
              <a:t>2016 Community Conversations led by Collective Action Labs/Silos to Circles</a:t>
            </a:r>
            <a:br>
              <a:rPr lang="en" sz="2400">
                <a:solidFill>
                  <a:srgbClr val="404040"/>
                </a:solidFill>
              </a:rPr>
            </a:br>
            <a:r>
              <a:rPr lang="en" sz="2400">
                <a:solidFill>
                  <a:srgbClr val="404040"/>
                </a:solidFill>
              </a:rPr>
              <a:t> </a:t>
            </a:r>
            <a:endParaRPr sz="2400">
              <a:solidFill>
                <a:srgbClr val="404040"/>
              </a:solidFill>
            </a:endParaRPr>
          </a:p>
          <a:p>
            <a:pPr marL="457200" lvl="0" indent="-381000" algn="l" rtl="0">
              <a:lnSpc>
                <a:spcPct val="100000"/>
              </a:lnSpc>
              <a:spcBef>
                <a:spcPts val="0"/>
              </a:spcBef>
              <a:spcAft>
                <a:spcPts val="0"/>
              </a:spcAft>
              <a:buClr>
                <a:srgbClr val="5FCBEF"/>
              </a:buClr>
              <a:buSzPts val="2400"/>
              <a:buChar char="▶"/>
            </a:pPr>
            <a:r>
              <a:rPr lang="en" sz="2400">
                <a:solidFill>
                  <a:srgbClr val="404040"/>
                </a:solidFill>
              </a:rPr>
              <a:t>Older adults and caregivers surveyed</a:t>
            </a:r>
            <a:br>
              <a:rPr lang="en" sz="2400">
                <a:solidFill>
                  <a:srgbClr val="404040"/>
                </a:solidFill>
              </a:rPr>
            </a:br>
            <a:endParaRPr sz="2400">
              <a:solidFill>
                <a:srgbClr val="404040"/>
              </a:solidFill>
            </a:endParaRPr>
          </a:p>
          <a:p>
            <a:pPr marL="457200" lvl="0" indent="-381000" algn="l" rtl="0">
              <a:lnSpc>
                <a:spcPct val="100000"/>
              </a:lnSpc>
              <a:spcBef>
                <a:spcPts val="0"/>
              </a:spcBef>
              <a:spcAft>
                <a:spcPts val="0"/>
              </a:spcAft>
              <a:buClr>
                <a:srgbClr val="5FCBEF"/>
              </a:buClr>
              <a:buSzPts val="2400"/>
              <a:buChar char="▶"/>
            </a:pPr>
            <a:r>
              <a:rPr lang="en" sz="2400">
                <a:solidFill>
                  <a:srgbClr val="404040"/>
                </a:solidFill>
              </a:rPr>
              <a:t>Findings: Substantial services exist but</a:t>
            </a:r>
            <a:br>
              <a:rPr lang="en" sz="2400">
                <a:solidFill>
                  <a:srgbClr val="404040"/>
                </a:solidFill>
              </a:rPr>
            </a:br>
            <a:r>
              <a:rPr lang="en" sz="2400">
                <a:solidFill>
                  <a:srgbClr val="404040"/>
                </a:solidFill>
              </a:rPr>
              <a:t>knowledge of services is lacking</a:t>
            </a:r>
            <a:endParaRPr sz="2400">
              <a:solidFill>
                <a:srgbClr val="404040"/>
              </a:solidFill>
            </a:endParaRPr>
          </a:p>
          <a:p>
            <a:pPr marL="0" lvl="0" indent="0" algn="l" rtl="0">
              <a:lnSpc>
                <a:spcPct val="100000"/>
              </a:lnSpc>
              <a:spcBef>
                <a:spcPts val="1000"/>
              </a:spcBef>
              <a:spcAft>
                <a:spcPts val="0"/>
              </a:spcAft>
              <a:buNone/>
            </a:pPr>
            <a:r>
              <a:rPr lang="en" sz="2400" b="1">
                <a:solidFill>
                  <a:srgbClr val="404040"/>
                </a:solidFill>
              </a:rPr>
              <a:t> </a:t>
            </a:r>
            <a:endParaRPr sz="2400" b="1">
              <a:solidFill>
                <a:srgbClr val="404040"/>
              </a:solidFill>
            </a:endParaRPr>
          </a:p>
          <a:p>
            <a:pPr marL="1371600" lvl="0" indent="0" algn="l" rtl="0">
              <a:lnSpc>
                <a:spcPct val="115000"/>
              </a:lnSpc>
              <a:spcBef>
                <a:spcPts val="1000"/>
              </a:spcBef>
              <a:spcAft>
                <a:spcPts val="0"/>
              </a:spcAft>
              <a:buNone/>
            </a:pPr>
            <a:endParaRPr sz="2400">
              <a:solidFill>
                <a:srgbClr val="404040"/>
              </a:solidFill>
            </a:endParaRPr>
          </a:p>
          <a:p>
            <a:pPr marL="914400" lvl="0" indent="0" algn="l" rtl="0">
              <a:lnSpc>
                <a:spcPct val="115000"/>
              </a:lnSpc>
              <a:spcBef>
                <a:spcPts val="1000"/>
              </a:spcBef>
              <a:spcAft>
                <a:spcPts val="0"/>
              </a:spcAft>
              <a:buNone/>
            </a:pPr>
            <a:endParaRPr sz="1800">
              <a:solidFill>
                <a:srgbClr val="404040"/>
              </a:solidFill>
            </a:endParaRPr>
          </a:p>
          <a:p>
            <a:pPr marL="0" lvl="0" indent="0" algn="l" rtl="0">
              <a:lnSpc>
                <a:spcPct val="115000"/>
              </a:lnSpc>
              <a:spcBef>
                <a:spcPts val="1000"/>
              </a:spcBef>
              <a:spcAft>
                <a:spcPts val="0"/>
              </a:spcAft>
              <a:buClr>
                <a:schemeClr val="dk1"/>
              </a:buClr>
              <a:buSzPts val="1100"/>
              <a:buFont typeface="Arial"/>
              <a:buNone/>
            </a:pPr>
            <a:endParaRPr>
              <a:solidFill>
                <a:srgbClr val="404040"/>
              </a:solidFill>
            </a:endParaRPr>
          </a:p>
          <a:p>
            <a:pPr marL="0" lvl="0" indent="0" algn="l" rtl="0">
              <a:lnSpc>
                <a:spcPct val="115000"/>
              </a:lnSpc>
              <a:spcBef>
                <a:spcPts val="1000"/>
              </a:spcBef>
              <a:spcAft>
                <a:spcPts val="0"/>
              </a:spcAft>
              <a:buClr>
                <a:schemeClr val="dk1"/>
              </a:buClr>
              <a:buSzPts val="1100"/>
              <a:buFont typeface="Arial"/>
              <a:buNone/>
            </a:pPr>
            <a:endParaRPr>
              <a:solidFill>
                <a:srgbClr val="FF0000"/>
              </a:solidFill>
            </a:endParaRPr>
          </a:p>
          <a:p>
            <a:pPr marL="0" lvl="0" indent="0" algn="l" rtl="0">
              <a:spcBef>
                <a:spcPts val="8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449150" y="356100"/>
            <a:ext cx="6447600" cy="4749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3000">
                <a:solidFill>
                  <a:srgbClr val="3D85C6"/>
                </a:solidFill>
              </a:rPr>
              <a:t>A Plan is Launched</a:t>
            </a:r>
            <a:endParaRPr sz="3000">
              <a:solidFill>
                <a:srgbClr val="3D85C6"/>
              </a:solidFill>
            </a:endParaRPr>
          </a:p>
        </p:txBody>
      </p:sp>
      <p:sp>
        <p:nvSpPr>
          <p:cNvPr id="177" name="Google Shape;177;p23"/>
          <p:cNvSpPr txBox="1">
            <a:spLocks noGrp="1"/>
          </p:cNvSpPr>
          <p:nvPr>
            <p:ph type="body" idx="1"/>
          </p:nvPr>
        </p:nvSpPr>
        <p:spPr>
          <a:xfrm>
            <a:off x="-118700" y="989075"/>
            <a:ext cx="7504200" cy="1582800"/>
          </a:xfrm>
          <a:prstGeom prst="rect">
            <a:avLst/>
          </a:prstGeom>
        </p:spPr>
        <p:txBody>
          <a:bodyPr spcFirstLastPara="1" wrap="square" lIns="68575" tIns="34275" rIns="68575" bIns="34275" anchor="t" anchorCtr="0">
            <a:noAutofit/>
          </a:bodyPr>
          <a:lstStyle/>
          <a:p>
            <a:pPr marL="914400" lvl="1" indent="-381000" algn="l" rtl="0">
              <a:lnSpc>
                <a:spcPct val="100000"/>
              </a:lnSpc>
              <a:spcBef>
                <a:spcPts val="1000"/>
              </a:spcBef>
              <a:spcAft>
                <a:spcPts val="0"/>
              </a:spcAft>
              <a:buClr>
                <a:srgbClr val="5FCBEF"/>
              </a:buClr>
              <a:buSzPts val="2400"/>
              <a:buChar char="▶"/>
            </a:pPr>
            <a:r>
              <a:rPr lang="en" sz="2400">
                <a:solidFill>
                  <a:srgbClr val="404040"/>
                </a:solidFill>
              </a:rPr>
              <a:t>LeadingAge MN Foundation funds a 24-</a:t>
            </a:r>
            <a:endParaRPr sz="2400">
              <a:solidFill>
                <a:srgbClr val="404040"/>
              </a:solidFill>
            </a:endParaRPr>
          </a:p>
          <a:p>
            <a:pPr marL="914400" lvl="0" indent="0" algn="l" rtl="0">
              <a:lnSpc>
                <a:spcPct val="100000"/>
              </a:lnSpc>
              <a:spcBef>
                <a:spcPts val="1000"/>
              </a:spcBef>
              <a:spcAft>
                <a:spcPts val="0"/>
              </a:spcAft>
              <a:buNone/>
            </a:pPr>
            <a:r>
              <a:rPr lang="en" sz="2400">
                <a:solidFill>
                  <a:srgbClr val="404040"/>
                </a:solidFill>
              </a:rPr>
              <a:t>month plan</a:t>
            </a:r>
            <a:endParaRPr sz="2400">
              <a:solidFill>
                <a:srgbClr val="404040"/>
              </a:solidFill>
            </a:endParaRPr>
          </a:p>
          <a:p>
            <a:pPr marL="914400" lvl="1" indent="-381000" algn="l" rtl="0">
              <a:lnSpc>
                <a:spcPct val="115000"/>
              </a:lnSpc>
              <a:spcBef>
                <a:spcPts val="1000"/>
              </a:spcBef>
              <a:spcAft>
                <a:spcPts val="0"/>
              </a:spcAft>
              <a:buClr>
                <a:srgbClr val="5FCBEF"/>
              </a:buClr>
              <a:buSzPts val="2400"/>
              <a:buChar char="▶"/>
            </a:pPr>
            <a:r>
              <a:rPr lang="en" sz="2400">
                <a:solidFill>
                  <a:srgbClr val="404040"/>
                </a:solidFill>
              </a:rPr>
              <a:t>Chisago Age Well Coalition formed Jan 2018</a:t>
            </a:r>
            <a:endParaRPr sz="2400"/>
          </a:p>
        </p:txBody>
      </p:sp>
      <p:pic>
        <p:nvPicPr>
          <p:cNvPr id="178" name="Google Shape;178;p23"/>
          <p:cNvPicPr preferRelativeResize="0"/>
          <p:nvPr/>
        </p:nvPicPr>
        <p:blipFill rotWithShape="1">
          <a:blip r:embed="rId3">
            <a:alphaModFix/>
          </a:blip>
          <a:srcRect t="18793" r="2543" b="12965"/>
          <a:stretch/>
        </p:blipFill>
        <p:spPr>
          <a:xfrm>
            <a:off x="1630275" y="2729950"/>
            <a:ext cx="4357274" cy="2070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508000" y="457200"/>
            <a:ext cx="6447600" cy="99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000">
                <a:solidFill>
                  <a:srgbClr val="3D85C6"/>
                </a:solidFill>
              </a:rPr>
              <a:t>One of Five Pilot Communities </a:t>
            </a:r>
            <a:endParaRPr sz="3000">
              <a:solidFill>
                <a:srgbClr val="3D85C6"/>
              </a:solidFill>
            </a:endParaRPr>
          </a:p>
        </p:txBody>
      </p:sp>
      <p:sp>
        <p:nvSpPr>
          <p:cNvPr id="184" name="Google Shape;184;p24"/>
          <p:cNvSpPr txBox="1">
            <a:spLocks noGrp="1"/>
          </p:cNvSpPr>
          <p:nvPr>
            <p:ph type="body" idx="1"/>
          </p:nvPr>
        </p:nvSpPr>
        <p:spPr>
          <a:xfrm>
            <a:off x="1813300" y="1241813"/>
            <a:ext cx="3837000" cy="3711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185" name="Google Shape;185;p24"/>
          <p:cNvPicPr preferRelativeResize="0"/>
          <p:nvPr/>
        </p:nvPicPr>
        <p:blipFill>
          <a:blip r:embed="rId3">
            <a:alphaModFix/>
          </a:blip>
          <a:stretch>
            <a:fillRect/>
          </a:stretch>
        </p:blipFill>
        <p:spPr>
          <a:xfrm>
            <a:off x="1373279" y="1029538"/>
            <a:ext cx="4559775" cy="3924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339150" y="418225"/>
            <a:ext cx="6447600" cy="5688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000">
                <a:solidFill>
                  <a:srgbClr val="3D85C6"/>
                </a:solidFill>
              </a:rPr>
              <a:t>Active Coalition Members </a:t>
            </a:r>
            <a:endParaRPr sz="3000">
              <a:solidFill>
                <a:srgbClr val="3D85C6"/>
              </a:solidFill>
            </a:endParaRPr>
          </a:p>
        </p:txBody>
      </p:sp>
      <p:sp>
        <p:nvSpPr>
          <p:cNvPr id="191" name="Google Shape;191;p25"/>
          <p:cNvSpPr txBox="1">
            <a:spLocks noGrp="1"/>
          </p:cNvSpPr>
          <p:nvPr>
            <p:ph type="body" idx="1"/>
          </p:nvPr>
        </p:nvSpPr>
        <p:spPr>
          <a:xfrm>
            <a:off x="339150" y="1121025"/>
            <a:ext cx="3445800" cy="3890700"/>
          </a:xfrm>
          <a:prstGeom prst="rect">
            <a:avLst/>
          </a:prstGeom>
          <a:noFill/>
        </p:spPr>
        <p:txBody>
          <a:bodyPr spcFirstLastPara="1" wrap="square" lIns="68575" tIns="34275" rIns="68575" bIns="34275" anchor="t" anchorCtr="0">
            <a:noAutofit/>
          </a:bodyPr>
          <a:lstStyle/>
          <a:p>
            <a:pPr marL="457200" lvl="0" indent="-317500" algn="l" rtl="0">
              <a:lnSpc>
                <a:spcPct val="115000"/>
              </a:lnSpc>
              <a:spcBef>
                <a:spcPts val="0"/>
              </a:spcBef>
              <a:spcAft>
                <a:spcPts val="0"/>
              </a:spcAft>
              <a:buClr>
                <a:srgbClr val="5FCBEF"/>
              </a:buClr>
              <a:buSzPts val="1400"/>
              <a:buChar char="➔"/>
            </a:pPr>
            <a:r>
              <a:rPr lang="en" b="1">
                <a:solidFill>
                  <a:srgbClr val="404040"/>
                </a:solidFill>
              </a:rPr>
              <a:t>Brighton Hospice</a:t>
            </a:r>
            <a:endParaRPr b="1">
              <a:solidFill>
                <a:srgbClr val="404040"/>
              </a:solidFill>
            </a:endParaRPr>
          </a:p>
          <a:p>
            <a:pPr marL="457200" lvl="0" indent="-317500" algn="l" rtl="0">
              <a:lnSpc>
                <a:spcPct val="115000"/>
              </a:lnSpc>
              <a:spcBef>
                <a:spcPts val="0"/>
              </a:spcBef>
              <a:spcAft>
                <a:spcPts val="0"/>
              </a:spcAft>
              <a:buClr>
                <a:srgbClr val="5FCBEF"/>
              </a:buClr>
              <a:buSzPts val="1400"/>
              <a:buChar char="➔"/>
            </a:pPr>
            <a:r>
              <a:rPr lang="en" b="1">
                <a:solidFill>
                  <a:srgbClr val="404040"/>
                </a:solidFill>
              </a:rPr>
              <a:t>Central Minnesota Council on Aging (CMCOA)</a:t>
            </a:r>
            <a:endParaRPr b="1">
              <a:solidFill>
                <a:srgbClr val="404040"/>
              </a:solidFill>
            </a:endParaRPr>
          </a:p>
          <a:p>
            <a:pPr marL="914400" lvl="1" indent="-317500" algn="l" rtl="0">
              <a:lnSpc>
                <a:spcPct val="115000"/>
              </a:lnSpc>
              <a:spcBef>
                <a:spcPts val="0"/>
              </a:spcBef>
              <a:spcAft>
                <a:spcPts val="0"/>
              </a:spcAft>
              <a:buClr>
                <a:schemeClr val="accent2"/>
              </a:buClr>
              <a:buSzPts val="1400"/>
              <a:buChar char="◆"/>
            </a:pPr>
            <a:r>
              <a:rPr lang="en" sz="1400" b="1">
                <a:solidFill>
                  <a:srgbClr val="404040"/>
                </a:solidFill>
              </a:rPr>
              <a:t>Senior Linkage Line</a:t>
            </a:r>
            <a:endParaRPr sz="1400" b="1">
              <a:solidFill>
                <a:srgbClr val="404040"/>
              </a:solidFill>
            </a:endParaRPr>
          </a:p>
          <a:p>
            <a:pPr marL="457200" lvl="0" indent="-317500" algn="l" rtl="0">
              <a:lnSpc>
                <a:spcPct val="115000"/>
              </a:lnSpc>
              <a:spcBef>
                <a:spcPts val="0"/>
              </a:spcBef>
              <a:spcAft>
                <a:spcPts val="0"/>
              </a:spcAft>
              <a:buClr>
                <a:srgbClr val="5FCBEF"/>
              </a:buClr>
              <a:buSzPts val="1400"/>
              <a:buChar char="➔"/>
            </a:pPr>
            <a:r>
              <a:rPr lang="en" b="1">
                <a:solidFill>
                  <a:srgbClr val="404040"/>
                </a:solidFill>
              </a:rPr>
              <a:t>Community Education Programs</a:t>
            </a:r>
            <a:endParaRPr b="1">
              <a:solidFill>
                <a:srgbClr val="404040"/>
              </a:solidFill>
            </a:endParaRPr>
          </a:p>
          <a:p>
            <a:pPr marL="914400" lvl="1" indent="-317500" algn="l" rtl="0">
              <a:lnSpc>
                <a:spcPct val="115000"/>
              </a:lnSpc>
              <a:spcBef>
                <a:spcPts val="0"/>
              </a:spcBef>
              <a:spcAft>
                <a:spcPts val="0"/>
              </a:spcAft>
              <a:buClr>
                <a:schemeClr val="accent2"/>
              </a:buClr>
              <a:buSzPts val="1400"/>
              <a:buChar char="◆"/>
            </a:pPr>
            <a:r>
              <a:rPr lang="en" sz="1400" b="1">
                <a:solidFill>
                  <a:srgbClr val="404040"/>
                </a:solidFill>
              </a:rPr>
              <a:t>North Branch</a:t>
            </a:r>
            <a:endParaRPr sz="1400" b="1">
              <a:solidFill>
                <a:srgbClr val="404040"/>
              </a:solidFill>
            </a:endParaRPr>
          </a:p>
          <a:p>
            <a:pPr marL="914400" lvl="1" indent="-317500" algn="l" rtl="0">
              <a:lnSpc>
                <a:spcPct val="115000"/>
              </a:lnSpc>
              <a:spcBef>
                <a:spcPts val="0"/>
              </a:spcBef>
              <a:spcAft>
                <a:spcPts val="0"/>
              </a:spcAft>
              <a:buClr>
                <a:schemeClr val="accent2"/>
              </a:buClr>
              <a:buSzPts val="1400"/>
              <a:buChar char="◆"/>
            </a:pPr>
            <a:r>
              <a:rPr lang="en" sz="1400" b="1">
                <a:solidFill>
                  <a:srgbClr val="404040"/>
                </a:solidFill>
              </a:rPr>
              <a:t>Chisago Lakes Area</a:t>
            </a:r>
            <a:endParaRPr sz="1400" b="1">
              <a:solidFill>
                <a:srgbClr val="404040"/>
              </a:solidFill>
            </a:endParaRPr>
          </a:p>
          <a:p>
            <a:pPr marL="457200" lvl="0" indent="-317500" algn="l" rtl="0">
              <a:lnSpc>
                <a:spcPct val="115000"/>
              </a:lnSpc>
              <a:spcBef>
                <a:spcPts val="0"/>
              </a:spcBef>
              <a:spcAft>
                <a:spcPts val="0"/>
              </a:spcAft>
              <a:buClr>
                <a:srgbClr val="5FCBEF"/>
              </a:buClr>
              <a:buSzPts val="1400"/>
              <a:buChar char="➔"/>
            </a:pPr>
            <a:r>
              <a:rPr lang="en" b="1">
                <a:solidFill>
                  <a:srgbClr val="404040"/>
                </a:solidFill>
              </a:rPr>
              <a:t>Chisago County Senior Center</a:t>
            </a:r>
            <a:endParaRPr b="1">
              <a:solidFill>
                <a:srgbClr val="404040"/>
              </a:solidFill>
            </a:endParaRPr>
          </a:p>
          <a:p>
            <a:pPr marL="457200" lvl="0" indent="-317500" algn="l" rtl="0">
              <a:lnSpc>
                <a:spcPct val="115000"/>
              </a:lnSpc>
              <a:spcBef>
                <a:spcPts val="0"/>
              </a:spcBef>
              <a:spcAft>
                <a:spcPts val="0"/>
              </a:spcAft>
              <a:buClr>
                <a:srgbClr val="5FCBEF"/>
              </a:buClr>
              <a:buSzPts val="1400"/>
              <a:buChar char="➔"/>
            </a:pPr>
            <a:r>
              <a:rPr lang="en" b="1">
                <a:solidFill>
                  <a:srgbClr val="404040"/>
                </a:solidFill>
              </a:rPr>
              <a:t>Chisago County Public Health and State Health Improvement Program (SHIP)</a:t>
            </a:r>
            <a:endParaRPr b="1">
              <a:solidFill>
                <a:srgbClr val="404040"/>
              </a:solidFill>
            </a:endParaRPr>
          </a:p>
          <a:p>
            <a:pPr marL="457200" lvl="0" indent="-317500" algn="l" rtl="0">
              <a:lnSpc>
                <a:spcPct val="115000"/>
              </a:lnSpc>
              <a:spcBef>
                <a:spcPts val="0"/>
              </a:spcBef>
              <a:spcAft>
                <a:spcPts val="0"/>
              </a:spcAft>
              <a:buClr>
                <a:srgbClr val="5FCBEF"/>
              </a:buClr>
              <a:buSzPts val="1400"/>
              <a:buChar char="➔"/>
            </a:pPr>
            <a:r>
              <a:rPr lang="en" b="1">
                <a:solidFill>
                  <a:srgbClr val="404040"/>
                </a:solidFill>
              </a:rPr>
              <a:t>Catholic Charities-Senior Dining</a:t>
            </a:r>
            <a:endParaRPr b="1">
              <a:solidFill>
                <a:srgbClr val="404040"/>
              </a:solidFill>
            </a:endParaRPr>
          </a:p>
          <a:p>
            <a:pPr marL="457200" lvl="0" indent="-317500" algn="l" rtl="0">
              <a:lnSpc>
                <a:spcPct val="115000"/>
              </a:lnSpc>
              <a:spcBef>
                <a:spcPts val="0"/>
              </a:spcBef>
              <a:spcAft>
                <a:spcPts val="0"/>
              </a:spcAft>
              <a:buClr>
                <a:srgbClr val="5FCBEF"/>
              </a:buClr>
              <a:buSzPts val="1400"/>
              <a:buChar char="➔"/>
            </a:pPr>
            <a:r>
              <a:rPr lang="en" b="1">
                <a:solidFill>
                  <a:srgbClr val="404040"/>
                </a:solidFill>
              </a:rPr>
              <a:t>Ebenezer Meadows on Fairview</a:t>
            </a:r>
            <a:endParaRPr b="1">
              <a:solidFill>
                <a:srgbClr val="404040"/>
              </a:solidFill>
            </a:endParaRPr>
          </a:p>
          <a:p>
            <a:pPr marL="457200" lvl="0" indent="0" algn="l" rtl="0">
              <a:spcBef>
                <a:spcPts val="800"/>
              </a:spcBef>
              <a:spcAft>
                <a:spcPts val="0"/>
              </a:spcAft>
              <a:buNone/>
            </a:pPr>
            <a:endParaRPr/>
          </a:p>
        </p:txBody>
      </p:sp>
      <p:sp>
        <p:nvSpPr>
          <p:cNvPr id="192" name="Google Shape;192;p25"/>
          <p:cNvSpPr txBox="1">
            <a:spLocks noGrp="1"/>
          </p:cNvSpPr>
          <p:nvPr>
            <p:ph type="body" idx="2"/>
          </p:nvPr>
        </p:nvSpPr>
        <p:spPr>
          <a:xfrm>
            <a:off x="3864225" y="1121025"/>
            <a:ext cx="3556200" cy="3815400"/>
          </a:xfrm>
          <a:prstGeom prst="rect">
            <a:avLst/>
          </a:prstGeom>
        </p:spPr>
        <p:txBody>
          <a:bodyPr spcFirstLastPara="1" wrap="square" lIns="68575" tIns="34275" rIns="68575" bIns="34275" anchor="t" anchorCtr="0">
            <a:noAutofit/>
          </a:bodyPr>
          <a:lstStyle/>
          <a:p>
            <a:pPr marL="457200" lvl="0" indent="-317500" algn="l" rtl="0">
              <a:lnSpc>
                <a:spcPct val="115000"/>
              </a:lnSpc>
              <a:spcBef>
                <a:spcPts val="0"/>
              </a:spcBef>
              <a:spcAft>
                <a:spcPts val="0"/>
              </a:spcAft>
              <a:buClr>
                <a:srgbClr val="5FCBEF"/>
              </a:buClr>
              <a:buSzPts val="1400"/>
              <a:buChar char="➔"/>
            </a:pPr>
            <a:r>
              <a:rPr lang="en" b="1">
                <a:solidFill>
                  <a:srgbClr val="404040"/>
                </a:solidFill>
              </a:rPr>
              <a:t>Ecumen</a:t>
            </a:r>
            <a:endParaRPr b="1">
              <a:solidFill>
                <a:srgbClr val="404040"/>
              </a:solidFill>
            </a:endParaRPr>
          </a:p>
          <a:p>
            <a:pPr marL="914400" lvl="1" indent="-317500" algn="l" rtl="0">
              <a:lnSpc>
                <a:spcPct val="115000"/>
              </a:lnSpc>
              <a:spcBef>
                <a:spcPts val="0"/>
              </a:spcBef>
              <a:spcAft>
                <a:spcPts val="0"/>
              </a:spcAft>
              <a:buClr>
                <a:schemeClr val="accent2"/>
              </a:buClr>
              <a:buSzPts val="1400"/>
              <a:buChar char="◆"/>
            </a:pPr>
            <a:r>
              <a:rPr lang="en" sz="1400" b="1">
                <a:solidFill>
                  <a:srgbClr val="404040"/>
                </a:solidFill>
              </a:rPr>
              <a:t>North Branch</a:t>
            </a:r>
            <a:endParaRPr sz="1400" b="1">
              <a:solidFill>
                <a:srgbClr val="404040"/>
              </a:solidFill>
            </a:endParaRPr>
          </a:p>
          <a:p>
            <a:pPr marL="914400" lvl="1" indent="-317500" algn="l" rtl="0">
              <a:lnSpc>
                <a:spcPct val="115000"/>
              </a:lnSpc>
              <a:spcBef>
                <a:spcPts val="0"/>
              </a:spcBef>
              <a:spcAft>
                <a:spcPts val="0"/>
              </a:spcAft>
              <a:buClr>
                <a:schemeClr val="accent2"/>
              </a:buClr>
              <a:buSzPts val="1400"/>
              <a:buChar char="◆"/>
            </a:pPr>
            <a:r>
              <a:rPr lang="en" sz="1400" b="1">
                <a:solidFill>
                  <a:srgbClr val="404040"/>
                </a:solidFill>
              </a:rPr>
              <a:t>Point Pleasant Heights</a:t>
            </a:r>
            <a:endParaRPr sz="1400" b="1">
              <a:solidFill>
                <a:srgbClr val="404040"/>
              </a:solidFill>
            </a:endParaRPr>
          </a:p>
          <a:p>
            <a:pPr marL="914400" lvl="1" indent="-317500" algn="l" rtl="0">
              <a:lnSpc>
                <a:spcPct val="115000"/>
              </a:lnSpc>
              <a:spcBef>
                <a:spcPts val="0"/>
              </a:spcBef>
              <a:spcAft>
                <a:spcPts val="0"/>
              </a:spcAft>
              <a:buClr>
                <a:schemeClr val="accent2"/>
              </a:buClr>
              <a:buSzPts val="1400"/>
              <a:buChar char="◆"/>
            </a:pPr>
            <a:r>
              <a:rPr lang="en" sz="1400" b="1">
                <a:solidFill>
                  <a:srgbClr val="404040"/>
                </a:solidFill>
              </a:rPr>
              <a:t>Parmly Lakeview Apts</a:t>
            </a:r>
            <a:endParaRPr sz="1400" b="1">
              <a:solidFill>
                <a:srgbClr val="404040"/>
              </a:solidFill>
            </a:endParaRPr>
          </a:p>
          <a:p>
            <a:pPr marL="457200" lvl="0" indent="-317500" algn="l" rtl="0">
              <a:lnSpc>
                <a:spcPct val="115000"/>
              </a:lnSpc>
              <a:spcBef>
                <a:spcPts val="0"/>
              </a:spcBef>
              <a:spcAft>
                <a:spcPts val="0"/>
              </a:spcAft>
              <a:buClr>
                <a:srgbClr val="5FCBEF"/>
              </a:buClr>
              <a:buSzPts val="1400"/>
              <a:buChar char="➔"/>
            </a:pPr>
            <a:r>
              <a:rPr lang="en" b="1">
                <a:solidFill>
                  <a:srgbClr val="404040"/>
                </a:solidFill>
              </a:rPr>
              <a:t>Family Pathways</a:t>
            </a:r>
            <a:endParaRPr b="1">
              <a:solidFill>
                <a:srgbClr val="404040"/>
              </a:solidFill>
            </a:endParaRPr>
          </a:p>
          <a:p>
            <a:pPr marL="457200" lvl="0" indent="-317500" algn="l" rtl="0">
              <a:lnSpc>
                <a:spcPct val="115000"/>
              </a:lnSpc>
              <a:spcBef>
                <a:spcPts val="0"/>
              </a:spcBef>
              <a:spcAft>
                <a:spcPts val="0"/>
              </a:spcAft>
              <a:buClr>
                <a:srgbClr val="5FCBEF"/>
              </a:buClr>
              <a:buSzPts val="1400"/>
              <a:buChar char="➔"/>
            </a:pPr>
            <a:r>
              <a:rPr lang="en" b="1">
                <a:solidFill>
                  <a:srgbClr val="404040"/>
                </a:solidFill>
              </a:rPr>
              <a:t>Fairview Health System</a:t>
            </a:r>
            <a:endParaRPr b="1">
              <a:solidFill>
                <a:srgbClr val="404040"/>
              </a:solidFill>
            </a:endParaRPr>
          </a:p>
          <a:p>
            <a:pPr marL="457200" lvl="0" indent="-317500" algn="l" rtl="0">
              <a:lnSpc>
                <a:spcPct val="115000"/>
              </a:lnSpc>
              <a:spcBef>
                <a:spcPts val="0"/>
              </a:spcBef>
              <a:spcAft>
                <a:spcPts val="0"/>
              </a:spcAft>
              <a:buClr>
                <a:srgbClr val="5FCBEF"/>
              </a:buClr>
              <a:buSzPts val="1400"/>
              <a:buChar char="➔"/>
            </a:pPr>
            <a:r>
              <a:rPr lang="en" b="1">
                <a:solidFill>
                  <a:srgbClr val="404040"/>
                </a:solidFill>
              </a:rPr>
              <a:t>Good Samaritan Home Care</a:t>
            </a:r>
            <a:endParaRPr b="1">
              <a:solidFill>
                <a:srgbClr val="404040"/>
              </a:solidFill>
            </a:endParaRPr>
          </a:p>
          <a:p>
            <a:pPr marL="457200" lvl="0" indent="-317500" algn="l" rtl="0">
              <a:lnSpc>
                <a:spcPct val="115000"/>
              </a:lnSpc>
              <a:spcBef>
                <a:spcPts val="0"/>
              </a:spcBef>
              <a:spcAft>
                <a:spcPts val="0"/>
              </a:spcAft>
              <a:buClr>
                <a:srgbClr val="5FCBEF"/>
              </a:buClr>
              <a:buSzPts val="1400"/>
              <a:buChar char="➔"/>
            </a:pPr>
            <a:r>
              <a:rPr lang="en" b="1">
                <a:solidFill>
                  <a:srgbClr val="404040"/>
                </a:solidFill>
              </a:rPr>
              <a:t>Heartland Express</a:t>
            </a:r>
            <a:endParaRPr b="1">
              <a:solidFill>
                <a:srgbClr val="404040"/>
              </a:solidFill>
            </a:endParaRPr>
          </a:p>
          <a:p>
            <a:pPr marL="457200" lvl="0" indent="-298450" algn="l" rtl="0">
              <a:lnSpc>
                <a:spcPct val="115000"/>
              </a:lnSpc>
              <a:spcBef>
                <a:spcPts val="0"/>
              </a:spcBef>
              <a:spcAft>
                <a:spcPts val="0"/>
              </a:spcAft>
              <a:buClr>
                <a:srgbClr val="5FCBEF"/>
              </a:buClr>
              <a:buSzPts val="1100"/>
              <a:buChar char="➔"/>
            </a:pPr>
            <a:r>
              <a:rPr lang="en" b="1">
                <a:solidFill>
                  <a:srgbClr val="404040"/>
                </a:solidFill>
              </a:rPr>
              <a:t>Lakes &amp; Pines, CAC</a:t>
            </a:r>
            <a:endParaRPr b="1">
              <a:solidFill>
                <a:srgbClr val="404040"/>
              </a:solidFill>
            </a:endParaRPr>
          </a:p>
          <a:p>
            <a:pPr marL="457200" lvl="0" indent="-317500" algn="l" rtl="0">
              <a:lnSpc>
                <a:spcPct val="115000"/>
              </a:lnSpc>
              <a:spcBef>
                <a:spcPts val="0"/>
              </a:spcBef>
              <a:spcAft>
                <a:spcPts val="0"/>
              </a:spcAft>
              <a:buClr>
                <a:srgbClr val="5FCBEF"/>
              </a:buClr>
              <a:buSzPts val="1400"/>
              <a:buChar char="➔"/>
            </a:pPr>
            <a:r>
              <a:rPr lang="en" b="1">
                <a:solidFill>
                  <a:srgbClr val="404040"/>
                </a:solidFill>
              </a:rPr>
              <a:t>Monarch Healthcare Management</a:t>
            </a:r>
            <a:endParaRPr/>
          </a:p>
          <a:p>
            <a:pPr marL="457200" lvl="0" indent="-317500" algn="l" rtl="0">
              <a:lnSpc>
                <a:spcPct val="115000"/>
              </a:lnSpc>
              <a:spcBef>
                <a:spcPts val="0"/>
              </a:spcBef>
              <a:spcAft>
                <a:spcPts val="0"/>
              </a:spcAft>
              <a:buClr>
                <a:srgbClr val="5FCBEF"/>
              </a:buClr>
              <a:buSzPts val="1400"/>
              <a:buChar char="➔"/>
            </a:pPr>
            <a:r>
              <a:rPr lang="en" b="1">
                <a:solidFill>
                  <a:srgbClr val="404040"/>
                </a:solidFill>
              </a:rPr>
              <a:t>Second Harvest Heartland </a:t>
            </a:r>
            <a:endParaRPr b="1">
              <a:solidFill>
                <a:srgbClr val="404040"/>
              </a:solidFill>
            </a:endParaRPr>
          </a:p>
          <a:p>
            <a:pPr marL="457200" lvl="0" indent="-317500" algn="l" rtl="0">
              <a:lnSpc>
                <a:spcPct val="115000"/>
              </a:lnSpc>
              <a:spcBef>
                <a:spcPts val="0"/>
              </a:spcBef>
              <a:spcAft>
                <a:spcPts val="0"/>
              </a:spcAft>
              <a:buClr>
                <a:srgbClr val="5FCBEF"/>
              </a:buClr>
              <a:buSzPts val="1400"/>
              <a:buChar char="➔"/>
            </a:pPr>
            <a:r>
              <a:rPr lang="en" b="1">
                <a:solidFill>
                  <a:srgbClr val="404040"/>
                </a:solidFill>
              </a:rPr>
              <a:t>St. Croix Regional Medical Center</a:t>
            </a:r>
            <a:endParaRPr b="1">
              <a:solidFill>
                <a:srgbClr val="404040"/>
              </a:solidFill>
            </a:endParaRPr>
          </a:p>
          <a:p>
            <a:pPr marL="457200" lvl="0" indent="-317500" algn="l" rtl="0">
              <a:lnSpc>
                <a:spcPct val="115000"/>
              </a:lnSpc>
              <a:spcBef>
                <a:spcPts val="0"/>
              </a:spcBef>
              <a:spcAft>
                <a:spcPts val="0"/>
              </a:spcAft>
              <a:buClr>
                <a:srgbClr val="5FCBEF"/>
              </a:buClr>
              <a:buSzPts val="1400"/>
              <a:buChar char="➔"/>
            </a:pPr>
            <a:r>
              <a:rPr lang="en" b="1">
                <a:solidFill>
                  <a:srgbClr val="404040"/>
                </a:solidFill>
              </a:rPr>
              <a:t>Touching Hearts at Home</a:t>
            </a:r>
            <a:endParaRPr sz="1600" b="1">
              <a:solidFill>
                <a:srgbClr val="404040"/>
              </a:solidFill>
            </a:endParaRPr>
          </a:p>
          <a:p>
            <a:pPr marL="457200" lvl="0" indent="0" algn="l" rtl="0">
              <a:lnSpc>
                <a:spcPct val="115000"/>
              </a:lnSpc>
              <a:spcBef>
                <a:spcPts val="0"/>
              </a:spcBef>
              <a:spcAft>
                <a:spcPts val="0"/>
              </a:spcAft>
              <a:buNone/>
            </a:pPr>
            <a:endParaRPr sz="1800">
              <a:solidFill>
                <a:srgbClr val="404040"/>
              </a:solidFill>
            </a:endParaRPr>
          </a:p>
          <a:p>
            <a:pPr marL="0" lvl="0" indent="0" algn="l" rtl="0">
              <a:spcBef>
                <a:spcPts val="8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xfrm>
            <a:off x="508000" y="457200"/>
            <a:ext cx="6447600" cy="584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000">
                <a:solidFill>
                  <a:srgbClr val="3D85C6"/>
                </a:solidFill>
              </a:rPr>
              <a:t>Our Mission</a:t>
            </a:r>
            <a:endParaRPr sz="3000">
              <a:solidFill>
                <a:srgbClr val="3D85C6"/>
              </a:solidFill>
            </a:endParaRPr>
          </a:p>
        </p:txBody>
      </p:sp>
      <p:sp>
        <p:nvSpPr>
          <p:cNvPr id="198" name="Google Shape;198;p26"/>
          <p:cNvSpPr txBox="1">
            <a:spLocks noGrp="1"/>
          </p:cNvSpPr>
          <p:nvPr>
            <p:ph type="body" idx="1"/>
          </p:nvPr>
        </p:nvSpPr>
        <p:spPr>
          <a:xfrm>
            <a:off x="508000" y="1226525"/>
            <a:ext cx="6051300" cy="30333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solidFill>
                  <a:schemeClr val="dk1"/>
                </a:solidFill>
                <a:latin typeface="Arial"/>
                <a:ea typeface="Arial"/>
                <a:cs typeface="Arial"/>
                <a:sym typeface="Arial"/>
              </a:rPr>
              <a:t>To increase </a:t>
            </a:r>
            <a:r>
              <a:rPr lang="en" sz="2400" i="1">
                <a:solidFill>
                  <a:schemeClr val="dk1"/>
                </a:solidFill>
                <a:latin typeface="Arial"/>
                <a:ea typeface="Arial"/>
                <a:cs typeface="Arial"/>
                <a:sym typeface="Arial"/>
              </a:rPr>
              <a:t>awareness</a:t>
            </a:r>
            <a:r>
              <a:rPr lang="en" sz="2400">
                <a:solidFill>
                  <a:schemeClr val="dk1"/>
                </a:solidFill>
                <a:latin typeface="Arial"/>
                <a:ea typeface="Arial"/>
                <a:cs typeface="Arial"/>
                <a:sym typeface="Arial"/>
              </a:rPr>
              <a:t> of, </a:t>
            </a:r>
            <a:r>
              <a:rPr lang="en" sz="2400" i="1">
                <a:solidFill>
                  <a:schemeClr val="dk1"/>
                </a:solidFill>
                <a:latin typeface="Arial"/>
                <a:ea typeface="Arial"/>
                <a:cs typeface="Arial"/>
                <a:sym typeface="Arial"/>
              </a:rPr>
              <a:t>access</a:t>
            </a:r>
            <a:r>
              <a:rPr lang="en" sz="2400">
                <a:solidFill>
                  <a:schemeClr val="dk1"/>
                </a:solidFill>
                <a:latin typeface="Arial"/>
                <a:ea typeface="Arial"/>
                <a:cs typeface="Arial"/>
                <a:sym typeface="Arial"/>
              </a:rPr>
              <a:t> to,</a:t>
            </a:r>
            <a:endParaRPr sz="240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latin typeface="Arial"/>
                <a:ea typeface="Arial"/>
                <a:cs typeface="Arial"/>
                <a:sym typeface="Arial"/>
              </a:rPr>
              <a:t>and </a:t>
            </a:r>
            <a:r>
              <a:rPr lang="en" sz="2400" i="1">
                <a:solidFill>
                  <a:schemeClr val="dk1"/>
                </a:solidFill>
                <a:latin typeface="Arial"/>
                <a:ea typeface="Arial"/>
                <a:cs typeface="Arial"/>
                <a:sym typeface="Arial"/>
              </a:rPr>
              <a:t>satisfaction</a:t>
            </a:r>
            <a:r>
              <a:rPr lang="en" sz="2400">
                <a:solidFill>
                  <a:schemeClr val="dk1"/>
                </a:solidFill>
                <a:latin typeface="Arial"/>
                <a:ea typeface="Arial"/>
                <a:cs typeface="Arial"/>
                <a:sym typeface="Arial"/>
              </a:rPr>
              <a:t> with existing services</a:t>
            </a:r>
            <a:endParaRPr sz="240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latin typeface="Arial"/>
                <a:ea typeface="Arial"/>
                <a:cs typeface="Arial"/>
                <a:sym typeface="Arial"/>
              </a:rPr>
              <a:t>and health resources in the community </a:t>
            </a:r>
            <a:endParaRPr sz="1200">
              <a:solidFill>
                <a:srgbClr val="FF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latin typeface="Arial"/>
                <a:ea typeface="Arial"/>
                <a:cs typeface="Arial"/>
                <a:sym typeface="Arial"/>
              </a:rPr>
              <a:t>To</a:t>
            </a:r>
            <a:r>
              <a:rPr lang="en" sz="2400" i="1">
                <a:solidFill>
                  <a:schemeClr val="dk1"/>
                </a:solidFill>
                <a:latin typeface="Arial"/>
                <a:ea typeface="Arial"/>
                <a:cs typeface="Arial"/>
                <a:sym typeface="Arial"/>
              </a:rPr>
              <a:t> strengthen </a:t>
            </a:r>
            <a:r>
              <a:rPr lang="en" sz="2400">
                <a:solidFill>
                  <a:schemeClr val="dk1"/>
                </a:solidFill>
                <a:latin typeface="Arial"/>
                <a:ea typeface="Arial"/>
                <a:cs typeface="Arial"/>
                <a:sym typeface="Arial"/>
              </a:rPr>
              <a:t>the </a:t>
            </a:r>
            <a:r>
              <a:rPr lang="en" sz="2400" i="1">
                <a:solidFill>
                  <a:schemeClr val="dk1"/>
                </a:solidFill>
                <a:latin typeface="Arial"/>
                <a:ea typeface="Arial"/>
                <a:cs typeface="Arial"/>
                <a:sym typeface="Arial"/>
              </a:rPr>
              <a:t>relationships</a:t>
            </a:r>
            <a:r>
              <a:rPr lang="en" sz="2400">
                <a:solidFill>
                  <a:schemeClr val="dk1"/>
                </a:solidFill>
                <a:latin typeface="Arial"/>
                <a:ea typeface="Arial"/>
                <a:cs typeface="Arial"/>
                <a:sym typeface="Arial"/>
              </a:rPr>
              <a:t> between senior community members, service providers, and health systems to benefit older adults and their caregivers</a:t>
            </a:r>
            <a:endParaRPr sz="2400">
              <a:solidFill>
                <a:schemeClr val="dk1"/>
              </a:solidFill>
              <a:latin typeface="Arial"/>
              <a:ea typeface="Arial"/>
              <a:cs typeface="Arial"/>
              <a:sym typeface="Arial"/>
            </a:endParaRPr>
          </a:p>
          <a:p>
            <a:pPr marL="0" lvl="0" indent="0" algn="l" rtl="0">
              <a:spcBef>
                <a:spcPts val="8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p:nvPr/>
        </p:nvSpPr>
        <p:spPr>
          <a:xfrm>
            <a:off x="487975" y="237375"/>
            <a:ext cx="6303900" cy="59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D85C6"/>
                </a:solidFill>
                <a:latin typeface="Trebuchet MS"/>
                <a:ea typeface="Trebuchet MS"/>
                <a:cs typeface="Trebuchet MS"/>
                <a:sym typeface="Trebuchet MS"/>
              </a:rPr>
              <a:t>Concerns of Seniors: Cost of Care</a:t>
            </a:r>
            <a:endParaRPr sz="3000">
              <a:solidFill>
                <a:srgbClr val="3D85C6"/>
              </a:solidFill>
              <a:latin typeface="Trebuchet MS"/>
              <a:ea typeface="Trebuchet MS"/>
              <a:cs typeface="Trebuchet MS"/>
              <a:sym typeface="Trebuchet MS"/>
            </a:endParaRPr>
          </a:p>
          <a:p>
            <a:pPr marL="0" lvl="0" indent="0" algn="l" rtl="0">
              <a:spcBef>
                <a:spcPts val="0"/>
              </a:spcBef>
              <a:spcAft>
                <a:spcPts val="0"/>
              </a:spcAft>
              <a:buNone/>
            </a:pPr>
            <a:endParaRPr sz="3000"/>
          </a:p>
        </p:txBody>
      </p:sp>
      <p:sp>
        <p:nvSpPr>
          <p:cNvPr id="204" name="Google Shape;204;p27"/>
          <p:cNvSpPr txBox="1"/>
          <p:nvPr/>
        </p:nvSpPr>
        <p:spPr>
          <a:xfrm>
            <a:off x="408850" y="1173775"/>
            <a:ext cx="6805200" cy="33894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5FCBEF"/>
              </a:buClr>
              <a:buSzPts val="2400"/>
              <a:buChar char="➢"/>
            </a:pPr>
            <a:r>
              <a:rPr lang="en" sz="2400"/>
              <a:t>Out-of-pocket health care costs and deductibles continue to increase</a:t>
            </a:r>
            <a:endParaRPr sz="2400"/>
          </a:p>
          <a:p>
            <a:pPr marL="457200" lvl="0" indent="0" algn="l" rtl="0">
              <a:lnSpc>
                <a:spcPct val="100000"/>
              </a:lnSpc>
              <a:spcBef>
                <a:spcPts val="0"/>
              </a:spcBef>
              <a:spcAft>
                <a:spcPts val="0"/>
              </a:spcAft>
              <a:buNone/>
            </a:pPr>
            <a:endParaRPr sz="2400"/>
          </a:p>
          <a:p>
            <a:pPr marL="457200" lvl="0" indent="-381000" algn="l" rtl="0">
              <a:lnSpc>
                <a:spcPct val="100000"/>
              </a:lnSpc>
              <a:spcBef>
                <a:spcPts val="0"/>
              </a:spcBef>
              <a:spcAft>
                <a:spcPts val="0"/>
              </a:spcAft>
              <a:buClr>
                <a:srgbClr val="5FCBEF"/>
              </a:buClr>
              <a:buSzPts val="2400"/>
              <a:buChar char="➢"/>
            </a:pPr>
            <a:r>
              <a:rPr lang="en" sz="2400"/>
              <a:t>Home care and assisted living services are typically not covered by insurance</a:t>
            </a:r>
            <a:endParaRPr sz="2400"/>
          </a:p>
          <a:p>
            <a:pPr marL="457200" lvl="0" indent="0" algn="l" rtl="0">
              <a:lnSpc>
                <a:spcPct val="100000"/>
              </a:lnSpc>
              <a:spcBef>
                <a:spcPts val="0"/>
              </a:spcBef>
              <a:spcAft>
                <a:spcPts val="0"/>
              </a:spcAft>
              <a:buNone/>
            </a:pPr>
            <a:endParaRPr sz="2400"/>
          </a:p>
          <a:p>
            <a:pPr marL="457200" lvl="0" indent="-381000" algn="l" rtl="0">
              <a:lnSpc>
                <a:spcPct val="100000"/>
              </a:lnSpc>
              <a:spcBef>
                <a:spcPts val="0"/>
              </a:spcBef>
              <a:spcAft>
                <a:spcPts val="0"/>
              </a:spcAft>
              <a:buClr>
                <a:srgbClr val="5FCBEF"/>
              </a:buClr>
              <a:buSzPts val="2400"/>
              <a:buChar char="➢"/>
            </a:pPr>
            <a:r>
              <a:rPr lang="en" sz="2400"/>
              <a:t>Medicare is a short-term payer source with rules and criteria for payment that are continually shifting. </a:t>
            </a:r>
            <a:endParaRPr sz="2400"/>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2868</Words>
  <Application>Microsoft Office PowerPoint</Application>
  <PresentationFormat>On-screen Show (16:9)</PresentationFormat>
  <Paragraphs>290</Paragraphs>
  <Slides>25</Slides>
  <Notes>25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Trebuchet MS</vt:lpstr>
      <vt:lpstr>Arial</vt:lpstr>
      <vt:lpstr>Georgia</vt:lpstr>
      <vt:lpstr>Noto Sans Symbols</vt:lpstr>
      <vt:lpstr>Times New Roman</vt:lpstr>
      <vt:lpstr>Roboto</vt:lpstr>
      <vt:lpstr>Courier New</vt:lpstr>
      <vt:lpstr>Facet</vt:lpstr>
      <vt:lpstr> </vt:lpstr>
      <vt:lpstr>As a nation we are growing older  “Today is the oldest you’ve ever been, and the youngest you’ll ever be again.”--Eleanor Roosevelt   </vt:lpstr>
      <vt:lpstr>What does this mean for the future?   “I intend to live forever--so far, so good!” Stephen Wright </vt:lpstr>
      <vt:lpstr>Chisago Age Well Coalition How It Began:  </vt:lpstr>
      <vt:lpstr>A Plan is Launched</vt:lpstr>
      <vt:lpstr>One of Five Pilot Communities </vt:lpstr>
      <vt:lpstr>Active Coalition Members </vt:lpstr>
      <vt:lpstr>Our Mission</vt:lpstr>
      <vt:lpstr>PowerPoint Presentation</vt:lpstr>
      <vt:lpstr>PowerPoint Presentation</vt:lpstr>
      <vt:lpstr>PowerPoint Presentation</vt:lpstr>
      <vt:lpstr>PowerPoint Presentation</vt:lpstr>
      <vt:lpstr>PowerPoint Presentation</vt:lpstr>
      <vt:lpstr>Do you or someone you know help a family member or friend with...</vt:lpstr>
      <vt:lpstr>PowerPoint Presentation</vt:lpstr>
      <vt:lpstr>Community Resources for Caregivers include:</vt:lpstr>
      <vt:lpstr>Older adults and their caregivers aren’t alone. There’s help out there.</vt:lpstr>
      <vt:lpstr>PowerPoint Presentation</vt:lpstr>
      <vt:lpstr>Volunteer Opportunities  </vt:lpstr>
      <vt:lpstr>Quick Reference Guide</vt:lpstr>
      <vt:lpstr>We’re Spreading the Message  Volunteer Community Connectors     </vt:lpstr>
      <vt:lpstr>What Does the Community Think</vt:lpstr>
      <vt:lpstr>The future of Chisago Age Well:  </vt:lpstr>
      <vt:lpstr>Taking the next step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Terri Foley</cp:lastModifiedBy>
  <cp:revision>1</cp:revision>
  <dcterms:modified xsi:type="dcterms:W3CDTF">2019-10-07T18:03:22Z</dcterms:modified>
</cp:coreProperties>
</file>